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21E"/>
    <a:srgbClr val="003399"/>
    <a:srgbClr val="3399FF"/>
    <a:srgbClr val="7D252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9F354-153E-41E2-B00B-9BECC6E8C255}" type="datetimeFigureOut">
              <a:rPr lang="ru-RU" smtClean="0"/>
              <a:pPr/>
              <a:t>18.01.2009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8808AD-1834-4C10-A239-CCDAD2C558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808AD-1834-4C10-A239-CCDAD2C5587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7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1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1/18/2009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7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8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1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1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1/18/2009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1/18/2009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1/18/2009</a:t>
            </a:fld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1/18/2009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9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1/18/2009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3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3" y="2998766"/>
            <a:ext cx="3053867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5"/>
            <a:ext cx="2133600" cy="365125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1/18/2009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7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5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1/18/2009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5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5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УЧЕБНОЕ ПРОЕКТИРОВАНИЕ И ИССЛЕДОВАТЕЛЬСКАЯ ДЕЯТЕЛЬНОСТЬ УЧАЩИХСЯ В УСЛОВИЯХ ПРОФИЛЬНОГО ОБУЧЕНИЯ</a:t>
            </a:r>
            <a:endParaRPr lang="ru-RU" sz="2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3400" y="1600200"/>
            <a:ext cx="7467600" cy="4525963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Проектирование связано с построением новых моделей, объектов, процессов, деятельности и ориентировано на создание определенного материального продукта для получения нового знания.</a:t>
            </a:r>
          </a:p>
          <a:p>
            <a:r>
              <a:rPr lang="ru-RU" sz="2000" i="1" dirty="0" smtClean="0"/>
              <a:t>Учебный проект </a:t>
            </a:r>
            <a:r>
              <a:rPr lang="ru-RU" sz="2000" dirty="0" smtClean="0"/>
              <a:t>– это совместная учебно-познавательная, творческая или игровая деятельность учащихся-партнеров, имеющая общую цель, согласованные методы, способы деятельности, направленная  на достижение общего результата деятельности.</a:t>
            </a:r>
          </a:p>
          <a:p>
            <a:r>
              <a:rPr lang="ru-RU" sz="2000" dirty="0" smtClean="0"/>
              <a:t>Организация коллективной работы учащихся с учетом их индивидуально-психологических особенностей, выступает не только как способ обучения, но и как способ целенаправленного формирования личности</a:t>
            </a:r>
            <a:r>
              <a:rPr lang="ru-RU" sz="1800" dirty="0" smtClean="0"/>
              <a:t>.</a:t>
            </a:r>
            <a:endParaRPr lang="ru-RU" sz="18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541" cmpd="sng">
                  <a:solidFill>
                    <a:srgbClr val="00421E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Биология</a:t>
            </a:r>
            <a:endParaRPr lang="ru-RU" b="1" dirty="0">
              <a:ln w="10541" cmpd="sng">
                <a:solidFill>
                  <a:srgbClr val="00421E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rgbClr val="00421E"/>
              </a:buClr>
              <a:buFont typeface="Wingdings" pitchFamily="2" charset="2"/>
              <a:buChar char="v"/>
            </a:pPr>
            <a:r>
              <a:rPr lang="ru-RU" i="1" dirty="0" smtClean="0">
                <a:ln>
                  <a:solidFill>
                    <a:srgbClr val="92D050"/>
                  </a:solidFill>
                </a:ln>
              </a:rPr>
              <a:t>Биолого-химический профиль</a:t>
            </a:r>
          </a:p>
          <a:p>
            <a:pPr>
              <a:buClr>
                <a:srgbClr val="00421E"/>
              </a:buClr>
              <a:buNone/>
            </a:pPr>
            <a:r>
              <a:rPr lang="ru-RU" i="1" dirty="0" smtClean="0"/>
              <a:t>    </a:t>
            </a:r>
            <a:r>
              <a:rPr lang="ru-RU" dirty="0" smtClean="0"/>
              <a:t>Организация самостоятельных исследований по изучению клетки, решению биологических задач.</a:t>
            </a:r>
          </a:p>
          <a:p>
            <a:pPr>
              <a:buClr>
                <a:srgbClr val="00421E"/>
              </a:buClr>
              <a:buNone/>
            </a:pPr>
            <a:r>
              <a:rPr lang="ru-RU" i="1" dirty="0" smtClean="0">
                <a:solidFill>
                  <a:srgbClr val="003399"/>
                </a:solidFill>
              </a:rPr>
              <a:t>Темы исследований: </a:t>
            </a:r>
          </a:p>
          <a:p>
            <a:pPr>
              <a:buClr>
                <a:srgbClr val="003399"/>
              </a:buClr>
              <a:buFont typeface="Wingdings" pitchFamily="2" charset="2"/>
              <a:buChar char="ü"/>
            </a:pPr>
            <a:r>
              <a:rPr lang="ru-RU" dirty="0" smtClean="0"/>
              <a:t>Процессы жизнедеятельности клетки</a:t>
            </a:r>
          </a:p>
          <a:p>
            <a:pPr>
              <a:buClr>
                <a:srgbClr val="003399"/>
              </a:buClr>
              <a:buFont typeface="Wingdings" pitchFamily="2" charset="2"/>
              <a:buChar char="ü"/>
            </a:pPr>
            <a:r>
              <a:rPr lang="ru-RU" dirty="0" smtClean="0"/>
              <a:t>Факторы среды и фотосинтез</a:t>
            </a:r>
          </a:p>
          <a:p>
            <a:pPr>
              <a:buClr>
                <a:srgbClr val="003399"/>
              </a:buClr>
              <a:buFont typeface="Wingdings" pitchFamily="2" charset="2"/>
              <a:buChar char="ü"/>
            </a:pPr>
            <a:r>
              <a:rPr lang="ru-RU" dirty="0" smtClean="0"/>
              <a:t>Статистические закономерности изменчивости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1" y="274638"/>
            <a:ext cx="7391398" cy="6397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7467600" cy="4830765"/>
          </a:xfrm>
        </p:spPr>
        <p:txBody>
          <a:bodyPr>
            <a:normAutofit fontScale="92500"/>
          </a:bodyPr>
          <a:lstStyle/>
          <a:p>
            <a:pPr>
              <a:buClr>
                <a:srgbClr val="00421E"/>
              </a:buClr>
              <a:buFont typeface="Wingdings" pitchFamily="2" charset="2"/>
              <a:buChar char="v"/>
            </a:pPr>
            <a:r>
              <a:rPr lang="ru-RU" dirty="0" smtClean="0">
                <a:ln>
                  <a:solidFill>
                    <a:srgbClr val="92D050"/>
                  </a:solidFill>
                </a:ln>
              </a:rPr>
              <a:t>Биолого-географический профиль</a:t>
            </a:r>
          </a:p>
          <a:p>
            <a:pPr>
              <a:buClr>
                <a:srgbClr val="00421E"/>
              </a:buClr>
              <a:buNone/>
            </a:pPr>
            <a:r>
              <a:rPr lang="ru-RU" dirty="0" smtClean="0">
                <a:ln>
                  <a:solidFill>
                    <a:srgbClr val="00421E"/>
                  </a:solidFill>
                </a:ln>
              </a:rPr>
              <a:t>     </a:t>
            </a:r>
            <a:r>
              <a:rPr lang="ru-RU" dirty="0" smtClean="0"/>
              <a:t>Проектно-исследовательская деятельность предусматривает организацию летней полевой практики, проведение экскурсий.</a:t>
            </a:r>
          </a:p>
          <a:p>
            <a:pPr>
              <a:buClr>
                <a:srgbClr val="00421E"/>
              </a:buClr>
              <a:buNone/>
            </a:pPr>
            <a:r>
              <a:rPr lang="ru-RU" i="1" dirty="0" smtClean="0">
                <a:solidFill>
                  <a:srgbClr val="003399"/>
                </a:solidFill>
              </a:rPr>
              <a:t>Темы исследований: </a:t>
            </a:r>
          </a:p>
          <a:p>
            <a:pPr>
              <a:buClr>
                <a:srgbClr val="003399"/>
              </a:buClr>
              <a:buFont typeface="Wingdings" pitchFamily="2" charset="2"/>
              <a:buChar char="ü"/>
            </a:pPr>
            <a:r>
              <a:rPr lang="ru-RU" dirty="0" smtClean="0"/>
              <a:t>Изучение местных экосистем.</a:t>
            </a:r>
          </a:p>
          <a:p>
            <a:pPr>
              <a:buClr>
                <a:srgbClr val="003399"/>
              </a:buClr>
              <a:buFont typeface="Wingdings" pitchFamily="2" charset="2"/>
              <a:buChar char="ü"/>
            </a:pPr>
            <a:r>
              <a:rPr lang="ru-RU" dirty="0" smtClean="0"/>
              <a:t>Экологические проблемы своего региона</a:t>
            </a:r>
          </a:p>
          <a:p>
            <a:pPr>
              <a:buClr>
                <a:srgbClr val="003399"/>
              </a:buClr>
              <a:buFont typeface="Wingdings" pitchFamily="2" charset="2"/>
              <a:buChar char="ü"/>
            </a:pPr>
            <a:r>
              <a:rPr lang="ru-RU" dirty="0" smtClean="0"/>
              <a:t>Особенности флоры и фауны местного региона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1"/>
            <a:ext cx="7467600" cy="4906964"/>
          </a:xfrm>
        </p:spPr>
        <p:txBody>
          <a:bodyPr>
            <a:normAutofit fontScale="85000" lnSpcReduction="10000"/>
          </a:bodyPr>
          <a:lstStyle/>
          <a:p>
            <a:pPr>
              <a:buClr>
                <a:srgbClr val="00421E"/>
              </a:buClr>
              <a:buFont typeface="Wingdings" pitchFamily="2" charset="2"/>
              <a:buChar char="v"/>
            </a:pPr>
            <a:r>
              <a:rPr lang="ru-RU" dirty="0" err="1" smtClean="0">
                <a:ln>
                  <a:solidFill>
                    <a:srgbClr val="92D050"/>
                  </a:solidFill>
                </a:ln>
              </a:rPr>
              <a:t>Агротехнологический</a:t>
            </a:r>
            <a:r>
              <a:rPr lang="ru-RU" dirty="0" smtClean="0">
                <a:ln>
                  <a:solidFill>
                    <a:srgbClr val="92D050"/>
                  </a:solidFill>
                </a:ln>
              </a:rPr>
              <a:t> профиль </a:t>
            </a:r>
          </a:p>
          <a:p>
            <a:pPr>
              <a:buClr>
                <a:srgbClr val="00421E"/>
              </a:buClr>
              <a:buNone/>
            </a:pPr>
            <a:r>
              <a:rPr lang="ru-RU" dirty="0" smtClean="0"/>
              <a:t>    Проектно-исследовательская деятельность предусматривает проведение летней полевой практики, посещение сельскохозяйственных выставок, проведение экскурсий на животноводческие фермы</a:t>
            </a:r>
          </a:p>
          <a:p>
            <a:pPr>
              <a:buClr>
                <a:srgbClr val="00421E"/>
              </a:buClr>
              <a:buNone/>
            </a:pPr>
            <a:r>
              <a:rPr lang="ru-RU" i="1" dirty="0" smtClean="0">
                <a:solidFill>
                  <a:srgbClr val="003399"/>
                </a:solidFill>
              </a:rPr>
              <a:t>Темы исследований:</a:t>
            </a:r>
          </a:p>
          <a:p>
            <a:pPr>
              <a:buClr>
                <a:srgbClr val="003399"/>
              </a:buClr>
              <a:buFont typeface="Wingdings" pitchFamily="2" charset="2"/>
              <a:buChar char="ü"/>
            </a:pPr>
            <a:r>
              <a:rPr lang="ru-RU" dirty="0" smtClean="0"/>
              <a:t>Статистические закономерности </a:t>
            </a:r>
            <a:r>
              <a:rPr lang="ru-RU" dirty="0" err="1" smtClean="0"/>
              <a:t>модификационной</a:t>
            </a:r>
            <a:r>
              <a:rPr lang="ru-RU" dirty="0" smtClean="0"/>
              <a:t> изменчивости</a:t>
            </a:r>
          </a:p>
          <a:p>
            <a:pPr>
              <a:buClr>
                <a:srgbClr val="003399"/>
              </a:buClr>
              <a:buFont typeface="Wingdings" pitchFamily="2" charset="2"/>
              <a:buChar char="ü"/>
            </a:pPr>
            <a:r>
              <a:rPr lang="ru-RU" dirty="0" smtClean="0"/>
              <a:t>Роль информации в жизни животных</a:t>
            </a:r>
          </a:p>
          <a:p>
            <a:pPr>
              <a:buClr>
                <a:srgbClr val="003399"/>
              </a:buClr>
              <a:buFont typeface="Wingdings" pitchFamily="2" charset="2"/>
              <a:buChar char="ü"/>
            </a:pPr>
            <a:r>
              <a:rPr lang="ru-RU" dirty="0" smtClean="0"/>
              <a:t>Физическое загрязнение экосистем своей местности</a:t>
            </a:r>
          </a:p>
          <a:p>
            <a:pPr>
              <a:buClr>
                <a:srgbClr val="003399"/>
              </a:buCl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1"/>
            <a:ext cx="7467600" cy="4952999"/>
          </a:xfrm>
        </p:spPr>
        <p:txBody>
          <a:bodyPr>
            <a:normAutofit/>
          </a:bodyPr>
          <a:lstStyle/>
          <a:p>
            <a:pPr>
              <a:buClr>
                <a:srgbClr val="00421E"/>
              </a:buClr>
              <a:buFont typeface="Wingdings" pitchFamily="2" charset="2"/>
              <a:buChar char="v"/>
            </a:pPr>
            <a:r>
              <a:rPr lang="ru-RU" dirty="0" smtClean="0">
                <a:ln>
                  <a:solidFill>
                    <a:srgbClr val="92D050"/>
                  </a:solidFill>
                </a:ln>
              </a:rPr>
              <a:t>Естественнонаучный профиль </a:t>
            </a:r>
          </a:p>
          <a:p>
            <a:pPr>
              <a:buClr>
                <a:srgbClr val="00421E"/>
              </a:buClr>
              <a:buNone/>
            </a:pPr>
            <a:r>
              <a:rPr lang="ru-RU" i="1" dirty="0" smtClean="0"/>
              <a:t>    </a:t>
            </a:r>
            <a:r>
              <a:rPr lang="ru-RU" i="1" dirty="0" smtClean="0">
                <a:solidFill>
                  <a:srgbClr val="003399"/>
                </a:solidFill>
              </a:rPr>
              <a:t>Темы исследований:</a:t>
            </a:r>
          </a:p>
          <a:p>
            <a:pPr>
              <a:buClr>
                <a:srgbClr val="003399"/>
              </a:buClr>
              <a:buFont typeface="Wingdings" pitchFamily="2" charset="2"/>
              <a:buChar char="ü"/>
            </a:pPr>
            <a:r>
              <a:rPr lang="ru-RU" dirty="0" smtClean="0"/>
              <a:t>Экологические пирамиды в экосистемах своего региона (изучение литературы, экскурсия в экосистему, построение экологической пирамиды, конференция)</a:t>
            </a:r>
          </a:p>
          <a:p>
            <a:pPr>
              <a:buClr>
                <a:srgbClr val="003399"/>
              </a:buClr>
              <a:buFont typeface="Wingdings" pitchFamily="2" charset="2"/>
              <a:buChar char="ü"/>
            </a:pPr>
            <a:r>
              <a:rPr lang="ru-RU" dirty="0" smtClean="0"/>
              <a:t>Гипотеза происхождения жизни на Земле (анализ и оценка гипотез, защита проектов)</a:t>
            </a: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60000" endA="900" endPos="60000" dist="60007" dir="5400000" sy="-100000" algn="bl" rotWithShape="0"/>
                </a:effectLst>
              </a:rPr>
              <a:t>Информатика</a:t>
            </a:r>
            <a:endParaRPr lang="ru-RU" b="1" dirty="0">
              <a:ln w="1905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Основу учебного проекта при изучении информационных и коммуникационных технологий  составляет система задач, отбор которых следует производить в соответствии с принципами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межпредметной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связи (накопления, обобщения, систематизация знаний, полученных при изучении разных курсов)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>
                  <a:solidFill>
                    <a:srgbClr val="003399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Физико-математический профиль</a:t>
            </a:r>
            <a:endParaRPr lang="ru-RU" sz="3600" b="1" dirty="0">
              <a:ln w="11430">
                <a:solidFill>
                  <a:srgbClr val="003399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Математика и музыка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Математические модели в иммунологии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Модель взаимодействия водных ресурсов на водный мир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Движение небесных тел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Моделирование ядерных реакций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Разработка </a:t>
            </a:r>
            <a:r>
              <a:rPr lang="en-US" dirty="0" smtClean="0"/>
              <a:t>Web-</a:t>
            </a:r>
            <a:r>
              <a:rPr lang="ru-RU" dirty="0" smtClean="0"/>
              <a:t>приложений с использованием языков сценариев (</a:t>
            </a:r>
            <a:r>
              <a:rPr lang="en-US" dirty="0" smtClean="0"/>
              <a:t>DSC, Jscript, PHP, ASP)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7467600" cy="114300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600" b="1" dirty="0" smtClean="0">
                <a:ln w="11430">
                  <a:solidFill>
                    <a:srgbClr val="003399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Химико-биологический профиль</a:t>
            </a:r>
            <a:endParaRPr lang="ru-RU" sz="3600" b="1" dirty="0">
              <a:ln w="11430">
                <a:solidFill>
                  <a:srgbClr val="003399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467600" cy="4571999"/>
          </a:xfrm>
        </p:spPr>
        <p:txBody>
          <a:bodyPr>
            <a:normAutofit fontScale="85000" lnSpcReduction="10000"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Моделирование взаимодействия популяций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Моделирование синтеза химических веществ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Моделирование вариативности течения химических реакций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Моделирование процесса прогнозирования открытия новых химических элементов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Динамика клеточной популяции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Модель воздействия загрязнения окружающей среды на здоровье людей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>
                  <a:solidFill>
                    <a:srgbClr val="003399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Социально-экономический профиль</a:t>
            </a:r>
            <a:endParaRPr lang="ru-RU" sz="2800" b="1" dirty="0">
              <a:ln w="11430">
                <a:solidFill>
                  <a:srgbClr val="003399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Техническая и технологическая составляющая  рынка информационных продуктов и услуг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Рынок деловой информации: состояние и перспективы развития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Рынок потребительской информации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Особенности развития информационного рынка в Интернете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Моделирование перевозок по транспортной сети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>
                  <a:solidFill>
                    <a:srgbClr val="003399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Гуманитарный профиль</a:t>
            </a:r>
            <a:endParaRPr lang="ru-RU" sz="4000" b="1" dirty="0">
              <a:ln w="11430">
                <a:solidFill>
                  <a:srgbClr val="003399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Что такое дискриминация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Обработка результатов психологического тестирования на компьютере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Скажи наркотикам: «Нет!»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Создаём школьный сайт в Интернете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>
                  <a:solidFill>
                    <a:srgbClr val="003399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Филологический профиль</a:t>
            </a:r>
            <a:endParaRPr lang="ru-RU" b="1" dirty="0">
              <a:ln w="11430">
                <a:solidFill>
                  <a:srgbClr val="003399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Неизвестные страницы жизни любимого писателя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Проникновение в душу слова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Разработка обучающих программ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ru-RU" dirty="0" smtClean="0"/>
              <a:t>Анализ рынка баз данных по истории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Характеристики метода проектов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dirty="0" smtClean="0">
                <a:solidFill>
                  <a:srgbClr val="003399"/>
                </a:solidFill>
              </a:rPr>
              <a:t>Самостоятельность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dirty="0" err="1" smtClean="0">
                <a:solidFill>
                  <a:srgbClr val="003399"/>
                </a:solidFill>
              </a:rPr>
              <a:t>Креативность</a:t>
            </a:r>
            <a:endParaRPr lang="ru-RU" dirty="0" smtClean="0">
              <a:solidFill>
                <a:srgbClr val="003399"/>
              </a:solidFill>
            </a:endParaRP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dirty="0" smtClean="0">
                <a:solidFill>
                  <a:srgbClr val="003399"/>
                </a:solidFill>
              </a:rPr>
              <a:t>Технологичность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dirty="0" smtClean="0">
                <a:solidFill>
                  <a:srgbClr val="003399"/>
                </a:solidFill>
              </a:rPr>
              <a:t>Диалогический характер деятельности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dirty="0" smtClean="0">
                <a:solidFill>
                  <a:srgbClr val="003399"/>
                </a:solidFill>
              </a:rPr>
              <a:t>Коллективный характер деятельности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dirty="0" smtClean="0">
                <a:solidFill>
                  <a:srgbClr val="003399"/>
                </a:solidFill>
              </a:rPr>
              <a:t>Практическая направленность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dirty="0" err="1" smtClean="0">
                <a:solidFill>
                  <a:srgbClr val="003399"/>
                </a:solidFill>
              </a:rPr>
              <a:t>Интегративность</a:t>
            </a:r>
            <a:endParaRPr lang="ru-RU" dirty="0">
              <a:solidFill>
                <a:srgbClr val="003399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421E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География</a:t>
            </a:r>
            <a:endParaRPr lang="ru-RU" b="1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421E"/>
              </a:solidFill>
              <a:effectLst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n>
                  <a:solidFill>
                    <a:srgbClr val="003399"/>
                  </a:solidFill>
                </a:ln>
              </a:rPr>
              <a:t>    Учебно-проектная деятельность связана с изучением своей местности, носит краеведческий характер</a:t>
            </a:r>
          </a:p>
          <a:p>
            <a:pPr>
              <a:buClr>
                <a:srgbClr val="003399"/>
              </a:buClr>
              <a:buFont typeface="Wingdings" pitchFamily="2" charset="2"/>
              <a:buChar char="q"/>
            </a:pPr>
            <a:r>
              <a:rPr lang="ru-RU" sz="2000" dirty="0" smtClean="0"/>
              <a:t>Социально-экономическая направленность</a:t>
            </a:r>
          </a:p>
          <a:p>
            <a:pPr>
              <a:buClr>
                <a:srgbClr val="003399"/>
              </a:buClr>
              <a:buFont typeface="Wingdings" pitchFamily="2" charset="2"/>
              <a:buChar char="q"/>
            </a:pPr>
            <a:r>
              <a:rPr lang="ru-RU" sz="2000" dirty="0" smtClean="0"/>
              <a:t>Эколого-географическая исследовательская деятельность</a:t>
            </a:r>
          </a:p>
          <a:p>
            <a:pPr>
              <a:buClr>
                <a:srgbClr val="003399"/>
              </a:buClr>
              <a:buFont typeface="Wingdings" pitchFamily="2" charset="2"/>
              <a:buChar char="q"/>
            </a:pPr>
            <a:r>
              <a:rPr lang="ru-RU" sz="2000" dirty="0" smtClean="0"/>
              <a:t>Исследования, связанные с жизнеобеспечением населения</a:t>
            </a:r>
          </a:p>
          <a:p>
            <a:pPr>
              <a:buClr>
                <a:srgbClr val="003399"/>
              </a:buClr>
              <a:buFont typeface="Wingdings" pitchFamily="2" charset="2"/>
              <a:buChar char="q"/>
            </a:pPr>
            <a:r>
              <a:rPr lang="ru-RU" sz="2000" dirty="0" smtClean="0"/>
              <a:t>Сравнительные исследования</a:t>
            </a:r>
          </a:p>
          <a:p>
            <a:pPr>
              <a:buClr>
                <a:srgbClr val="003399"/>
              </a:buClr>
              <a:buNone/>
            </a:pPr>
            <a:r>
              <a:rPr lang="ru-RU" sz="2000" i="1" dirty="0" smtClean="0">
                <a:solidFill>
                  <a:srgbClr val="00421E"/>
                </a:solidFill>
              </a:rPr>
              <a:t>Темы проектов:</a:t>
            </a:r>
          </a:p>
          <a:p>
            <a:pPr>
              <a:buClr>
                <a:srgbClr val="00B050"/>
              </a:buCl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B050"/>
                </a:solidFill>
              </a:rPr>
              <a:t>Малые реки</a:t>
            </a:r>
          </a:p>
          <a:p>
            <a:pPr>
              <a:buClr>
                <a:srgbClr val="00B050"/>
              </a:buCl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B050"/>
                </a:solidFill>
              </a:rPr>
              <a:t>Памятники природы своей местности</a:t>
            </a:r>
          </a:p>
          <a:p>
            <a:pPr>
              <a:buClr>
                <a:srgbClr val="00B050"/>
              </a:buCl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B050"/>
                </a:solidFill>
              </a:rPr>
              <a:t>Сохраним родники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7467600" cy="9144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Возможная проектная деятельность</a:t>
            </a:r>
            <a:endParaRPr lang="ru-RU" sz="2200" b="1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0033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Содержимое 3" descr="вву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5400" y="1524000"/>
            <a:ext cx="6124775" cy="4525963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  <a:reflection blurRad="6350" stA="50000" endA="300" endPos="55500" dist="1016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cap="all" dirty="0" smtClean="0">
                <a:ln w="9000" cmpd="sng">
                  <a:solidFill>
                    <a:srgbClr val="FFFF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Литература</a:t>
            </a:r>
            <a:endParaRPr lang="ru-RU" b="1" cap="all" dirty="0">
              <a:ln w="9000" cmpd="sng">
                <a:solidFill>
                  <a:srgbClr val="FFFF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i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>Исследовательская деятельность позволяет развивать в учениках:</a:t>
            </a:r>
          </a:p>
          <a:p>
            <a:pPr>
              <a:buClr>
                <a:srgbClr val="FF0000"/>
              </a:buClr>
              <a:buFont typeface="Courier New" pitchFamily="49" charset="0"/>
              <a:buChar char="o"/>
            </a:pPr>
            <a:r>
              <a:rPr lang="ru-RU" dirty="0" smtClean="0"/>
              <a:t>«культурно-навигационные» навыки, позволяющие свободно ориентироваться в литературных текстах, представленных в печатном и электронном форматах;</a:t>
            </a:r>
          </a:p>
          <a:p>
            <a:pPr>
              <a:buClr>
                <a:srgbClr val="FF0000"/>
              </a:buClr>
              <a:buFont typeface="Courier New" pitchFamily="49" charset="0"/>
              <a:buChar char="o"/>
            </a:pPr>
            <a:r>
              <a:rPr lang="ru-RU" dirty="0" smtClean="0"/>
              <a:t>навыки находить экспертные оценки;</a:t>
            </a:r>
          </a:p>
          <a:p>
            <a:pPr>
              <a:buClr>
                <a:srgbClr val="FF0000"/>
              </a:buClr>
              <a:buFont typeface="Courier New" pitchFamily="49" charset="0"/>
              <a:buChar char="o"/>
            </a:pPr>
            <a:r>
              <a:rPr lang="ru-RU" dirty="0" smtClean="0"/>
              <a:t>умение публиковать собственные заметки и рецензии, отзывы, сочинения, дневники в Интернете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i="1" dirty="0" smtClean="0">
                <a:solidFill>
                  <a:srgbClr val="003399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Темы проектов:</a:t>
            </a:r>
            <a:endParaRPr lang="ru-RU" i="1" dirty="0">
              <a:solidFill>
                <a:srgbClr val="003399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Clr>
                <a:srgbClr val="00421E"/>
              </a:buCl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Москва в творчестве поэтов Серебряного века.</a:t>
            </a:r>
          </a:p>
          <a:p>
            <a:pPr>
              <a:buClr>
                <a:srgbClr val="00421E"/>
              </a:buCl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Образ Петра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I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 истории и литературе.</a:t>
            </a:r>
          </a:p>
          <a:p>
            <a:pPr>
              <a:buClr>
                <a:srgbClr val="00421E"/>
              </a:buCl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«История Пугачева» и «Капитанская дочка» Пушкина.</a:t>
            </a:r>
          </a:p>
          <a:p>
            <a:pPr>
              <a:buClr>
                <a:srgbClr val="00421E"/>
              </a:buCl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Москва в романе Булгакова « Мастер и Маргарита».</a:t>
            </a:r>
          </a:p>
          <a:p>
            <a:pPr>
              <a:buClr>
                <a:srgbClr val="00421E"/>
              </a:buCl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Образ Петра  в живописи и скульптуре</a:t>
            </a:r>
          </a:p>
          <a:p>
            <a:pPr>
              <a:buClr>
                <a:srgbClr val="00421E"/>
              </a:buClr>
              <a:buFont typeface="Wingdings" pitchFamily="2" charset="2"/>
              <a:buChar char="v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Моё отношение к личности и деятельности Петра.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421E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Русский язык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421E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467600" cy="5257799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Виды проектов:</a:t>
            </a:r>
          </a:p>
          <a:p>
            <a:pPr>
              <a:buClr>
                <a:srgbClr val="7030A0"/>
              </a:buClr>
              <a:buFont typeface="Wingdings 2" pitchFamily="18" charset="2"/>
              <a:buChar char="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Исследовательский (имитация научного исследования, обязательно предусматривает эксперимент) – реферат, доклад, научная статья.</a:t>
            </a:r>
          </a:p>
          <a:p>
            <a:pPr>
              <a:buClr>
                <a:srgbClr val="7030A0"/>
              </a:buClr>
              <a:buFont typeface="Wingdings 2" pitchFamily="18" charset="2"/>
              <a:buChar char="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Реферативно-описательный ориентирован на обработку информации, не предусматривает эксперимент</a:t>
            </a:r>
          </a:p>
          <a:p>
            <a:pPr>
              <a:buClr>
                <a:srgbClr val="7030A0"/>
              </a:buClr>
              <a:buFont typeface="Wingdings 2" pitchFamily="18" charset="2"/>
              <a:buChar char="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Творческий (описание творческой деятельности) – газета, альманах, радиопрограмма.</a:t>
            </a:r>
          </a:p>
          <a:p>
            <a:pPr>
              <a:buClr>
                <a:srgbClr val="7030A0"/>
              </a:buClr>
              <a:buFont typeface="Wingdings 2" pitchFamily="18" charset="2"/>
              <a:buChar char="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Театрально-игровой (описание театрально-игровой деятельности) – сценарий спектакля, интеллектуальной игры.</a:t>
            </a:r>
          </a:p>
          <a:p>
            <a:pPr>
              <a:buClr>
                <a:srgbClr val="7030A0"/>
              </a:buClr>
              <a:buFont typeface="Wingdings 2" pitchFamily="18" charset="2"/>
              <a:buChar char=""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>
                <a:ln w="10541" cmpd="sng">
                  <a:solidFill>
                    <a:srgbClr val="00421E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0000" endA="300" endPos="50000" dist="29997" dir="5400000" sy="-100000" algn="bl" rotWithShape="0"/>
                </a:effectLst>
              </a:rPr>
              <a:t>Математика</a:t>
            </a:r>
            <a:endParaRPr lang="ru-RU" b="1" dirty="0">
              <a:ln w="10541" cmpd="sng">
                <a:solidFill>
                  <a:srgbClr val="00421E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7D252D"/>
                </a:solidFill>
              </a:rPr>
              <a:t>Организация проектной и исследовательской деятельности, составляющих самостоятельную познавательную, коммуникативную и информационную компетенции</a:t>
            </a:r>
          </a:p>
          <a:p>
            <a:pPr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7D252D"/>
                </a:solidFill>
              </a:rPr>
              <a:t>Подбор динамических задач, возникающих в химии или физике, которые приводят к решению задачи Коши для обыкновенных дифференциальных уравнений</a:t>
            </a:r>
          </a:p>
          <a:p>
            <a:pPr>
              <a:buClr>
                <a:srgbClr val="002060"/>
              </a:buClr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7D252D"/>
                </a:solidFill>
              </a:rPr>
              <a:t>Применение приближенных методов или использование компьютерных программ</a:t>
            </a:r>
            <a:endParaRPr lang="ru-RU" sz="2400" dirty="0">
              <a:solidFill>
                <a:srgbClr val="7D252D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467600" cy="1143000"/>
          </a:xfrm>
        </p:spPr>
        <p:txBody>
          <a:bodyPr>
            <a:prstTxWarp prst="textTriangle">
              <a:avLst/>
            </a:prstTxWarp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rgbClr val="003399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Этапы реализации проекта</a:t>
            </a:r>
            <a:endParaRPr lang="ru-RU" b="1" dirty="0">
              <a:ln w="10541" cmpd="sng">
                <a:solidFill>
                  <a:srgbClr val="003399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pic>
        <p:nvPicPr>
          <p:cNvPr id="4" name="Содержимое 3" descr="таб.t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0" y="1447800"/>
            <a:ext cx="7467600" cy="403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275" endPos="40000" dist="1016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600" b="1" dirty="0" smtClean="0">
                <a:ln w="11430">
                  <a:solidFill>
                    <a:srgbClr val="003399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Использование метода учебных проектов в учебных предметах и образовательных областях</a:t>
            </a:r>
            <a:endParaRPr lang="ru-RU" sz="3600" b="1" dirty="0">
              <a:ln w="11430">
                <a:solidFill>
                  <a:srgbClr val="003399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525963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C00000"/>
                </a:solidFill>
              </a:rPr>
              <a:t>Метод проектов является наиболее естественным способом создания в ходе обучения среды для формирования компетенций у обучаемых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Физика</a:t>
            </a:r>
            <a:endParaRPr lang="ru-RU" b="1" cap="all" dirty="0">
              <a:ln w="9000" cmpd="sng">
                <a:solidFill>
                  <a:srgbClr val="FF00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2060"/>
              </a:buClr>
              <a:buFont typeface="Wingdings" pitchFamily="2" charset="2"/>
              <a:buChar char="v"/>
            </a:pPr>
            <a:r>
              <a:rPr lang="ru-RU" dirty="0" smtClean="0">
                <a:solidFill>
                  <a:srgbClr val="00421E"/>
                </a:solidFill>
              </a:rPr>
              <a:t>Проект как результат деятельности</a:t>
            </a:r>
          </a:p>
          <a:p>
            <a:pPr>
              <a:buClr>
                <a:srgbClr val="002060"/>
              </a:buClr>
              <a:buFont typeface="Wingdings" pitchFamily="2" charset="2"/>
              <a:buChar char="v"/>
            </a:pPr>
            <a:r>
              <a:rPr lang="ru-RU" dirty="0" smtClean="0">
                <a:solidFill>
                  <a:srgbClr val="00421E"/>
                </a:solidFill>
              </a:rPr>
              <a:t>Проект как метод познавательной деятельности</a:t>
            </a:r>
          </a:p>
          <a:p>
            <a:pPr>
              <a:buClr>
                <a:srgbClr val="002060"/>
              </a:buClr>
              <a:buNone/>
            </a:pPr>
            <a:r>
              <a:rPr lang="ru-RU" dirty="0" smtClean="0"/>
              <a:t>   </a:t>
            </a:r>
          </a:p>
          <a:p>
            <a:pPr>
              <a:buClr>
                <a:srgbClr val="002060"/>
              </a:buClr>
              <a:buNone/>
            </a:pPr>
            <a:r>
              <a:rPr lang="ru-RU" dirty="0" smtClean="0"/>
              <a:t> </a:t>
            </a:r>
            <a:r>
              <a:rPr lang="ru-RU" i="1" dirty="0" smtClean="0"/>
              <a:t>Цель проекта </a:t>
            </a:r>
            <a:r>
              <a:rPr lang="ru-RU" dirty="0" smtClean="0"/>
              <a:t>– создание нового продукта, а </a:t>
            </a:r>
            <a:r>
              <a:rPr lang="ru-RU" i="1" dirty="0" smtClean="0"/>
              <a:t>цель исследования </a:t>
            </a:r>
            <a:r>
              <a:rPr lang="ru-RU" dirty="0" smtClean="0"/>
              <a:t>– создание модели явления или процесса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696200" cy="140176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Уравнение Мещерского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Содержимое 3" descr="уравнение.t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1200" y="2133600"/>
            <a:ext cx="4876800" cy="1936886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spc="50" dirty="0" smtClean="0">
                <a:ln w="13500">
                  <a:solidFill>
                    <a:srgbClr val="003399">
                      <a:alpha val="6500"/>
                    </a:srgbClr>
                  </a:solidFill>
                  <a:prstDash val="solid"/>
                </a:ln>
                <a:solidFill>
                  <a:srgbClr val="3399FF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Результаты полученные учениками, выполнившими измерения в первом и втором опытах</a:t>
            </a:r>
            <a:endParaRPr lang="ru-RU" sz="2800" b="1" spc="50" dirty="0">
              <a:ln w="13500">
                <a:solidFill>
                  <a:srgbClr val="003399">
                    <a:alpha val="6500"/>
                  </a:srgbClr>
                </a:solidFill>
                <a:prstDash val="solid"/>
              </a:ln>
              <a:solidFill>
                <a:srgbClr val="3399FF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4" name="Содержимое 3" descr="эксперемент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95600" y="3657600"/>
            <a:ext cx="3029712" cy="22219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IMG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905000"/>
            <a:ext cx="6254496" cy="1267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Темы исследований:</a:t>
            </a:r>
            <a:endParaRPr lang="ru-RU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3399"/>
              </a:buClr>
              <a:buSzPct val="100000"/>
              <a:buFont typeface="Wingdings 2" pitchFamily="18" charset="2"/>
              <a:buChar char=""/>
            </a:pPr>
            <a:r>
              <a:rPr lang="ru-RU" dirty="0" smtClean="0">
                <a:solidFill>
                  <a:srgbClr val="00421E"/>
                </a:solidFill>
              </a:rPr>
              <a:t>Определение массы тел в условиях невесомости </a:t>
            </a:r>
          </a:p>
          <a:p>
            <a:pPr>
              <a:buClr>
                <a:srgbClr val="003399"/>
              </a:buClr>
              <a:buSzPct val="100000"/>
              <a:buFont typeface="Wingdings 2" pitchFamily="18" charset="2"/>
              <a:buChar char=""/>
            </a:pPr>
            <a:r>
              <a:rPr lang="ru-RU" dirty="0" smtClean="0">
                <a:solidFill>
                  <a:srgbClr val="00421E"/>
                </a:solidFill>
              </a:rPr>
              <a:t>Сравнение масс тел по их взаимодействию</a:t>
            </a:r>
          </a:p>
          <a:p>
            <a:pPr>
              <a:buClr>
                <a:srgbClr val="003399"/>
              </a:buClr>
              <a:buSzPct val="100000"/>
              <a:buFont typeface="Wingdings 2" pitchFamily="18" charset="2"/>
              <a:buChar char=""/>
            </a:pPr>
            <a:r>
              <a:rPr lang="ru-RU" dirty="0" smtClean="0">
                <a:solidFill>
                  <a:srgbClr val="00421E"/>
                </a:solidFill>
              </a:rPr>
              <a:t>Измерение частоты вращения вала электродвигателя</a:t>
            </a:r>
          </a:p>
          <a:p>
            <a:pPr>
              <a:buClr>
                <a:srgbClr val="003399"/>
              </a:buClr>
              <a:buSzPct val="100000"/>
              <a:buFont typeface="Wingdings 2" pitchFamily="18" charset="2"/>
              <a:buChar char=""/>
            </a:pPr>
            <a:r>
              <a:rPr lang="ru-RU" dirty="0" smtClean="0">
                <a:solidFill>
                  <a:srgbClr val="00421E"/>
                </a:solidFill>
              </a:rPr>
              <a:t>Измерение коэффициента поверхностного натяжения </a:t>
            </a:r>
            <a:endParaRPr lang="ru-RU" dirty="0">
              <a:solidFill>
                <a:srgbClr val="00421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хничес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493</TotalTime>
  <Words>755</Words>
  <PresentationFormat>Экран (4:3)</PresentationFormat>
  <Paragraphs>117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Техническая</vt:lpstr>
      <vt:lpstr>УЧЕБНОЕ ПРОЕКТИРОВАНИЕ И ИССЛЕДОВАТЕЛЬСКАЯ ДЕЯТЕЛЬНОСТЬ УЧАЩИХСЯ В УСЛОВИЯХ ПРОФИЛЬНОГО ОБУЧЕНИЯ</vt:lpstr>
      <vt:lpstr>Характеристики метода проектов</vt:lpstr>
      <vt:lpstr>Математика</vt:lpstr>
      <vt:lpstr>Этапы реализации проекта</vt:lpstr>
      <vt:lpstr>Использование метода учебных проектов в учебных предметах и образовательных областях</vt:lpstr>
      <vt:lpstr>Физика</vt:lpstr>
      <vt:lpstr>Уравнение Мещерского</vt:lpstr>
      <vt:lpstr>Результаты полученные учениками, выполнившими измерения в первом и втором опытах</vt:lpstr>
      <vt:lpstr>Темы исследований:</vt:lpstr>
      <vt:lpstr>Биология</vt:lpstr>
      <vt:lpstr>Слайд 11</vt:lpstr>
      <vt:lpstr>Слайд 12</vt:lpstr>
      <vt:lpstr>Слайд 13</vt:lpstr>
      <vt:lpstr>Информатика</vt:lpstr>
      <vt:lpstr>Физико-математический профиль</vt:lpstr>
      <vt:lpstr>Химико-биологический профиль</vt:lpstr>
      <vt:lpstr>Социально-экономический профиль</vt:lpstr>
      <vt:lpstr>Гуманитарный профиль</vt:lpstr>
      <vt:lpstr>Филологический профиль</vt:lpstr>
      <vt:lpstr>География</vt:lpstr>
      <vt:lpstr>История Возможная проектная деятельность</vt:lpstr>
      <vt:lpstr>Литература</vt:lpstr>
      <vt:lpstr>Темы проектов:</vt:lpstr>
      <vt:lpstr>Русский язык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УЧЕБНОЕ ПРОЕКТИРОВАНИЕ И ИССЛЕДОВАТЕЛЬСКАЯ ДЕЯТЕЛЬНОСТЬ УЧАЩИХСЯ В УСЛОВИЯХ ПРОФИЛЬНОГО ОБУЧЕНИЯ</dc:title>
  <cp:lastModifiedBy>1</cp:lastModifiedBy>
  <cp:revision>52</cp:revision>
  <dcterms:modified xsi:type="dcterms:W3CDTF">2009-01-18T12:06:22Z</dcterms:modified>
</cp:coreProperties>
</file>