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4" r:id="rId16"/>
    <p:sldId id="275" r:id="rId17"/>
    <p:sldId id="290" r:id="rId18"/>
    <p:sldId id="296" r:id="rId19"/>
    <p:sldId id="270" r:id="rId20"/>
    <p:sldId id="271" r:id="rId21"/>
    <p:sldId id="272" r:id="rId22"/>
    <p:sldId id="277" r:id="rId23"/>
    <p:sldId id="273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8FD4443E-F989-4FC4-A0C8-D5A2AF1F390B}" styleName="Темный стиль 1 - акцент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32" autoAdjust="0"/>
    <p:restoredTop sz="94660"/>
  </p:normalViewPr>
  <p:slideViewPr>
    <p:cSldViewPr>
      <p:cViewPr varScale="1">
        <p:scale>
          <a:sx n="91" d="100"/>
          <a:sy n="91" d="100"/>
        </p:scale>
        <p:origin x="-1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3123C-8945-49E2-A31F-176C1CCF40E6}" type="datetimeFigureOut">
              <a:rPr lang="ru-RU" smtClean="0"/>
              <a:pPr/>
              <a:t>04.02.2009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264BF-4E93-4A72-8A3F-5E3D6047C2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3123C-8945-49E2-A31F-176C1CCF40E6}" type="datetimeFigureOut">
              <a:rPr lang="ru-RU" smtClean="0"/>
              <a:pPr/>
              <a:t>04.02.2009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264BF-4E93-4A72-8A3F-5E3D6047C2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3123C-8945-49E2-A31F-176C1CCF40E6}" type="datetimeFigureOut">
              <a:rPr lang="ru-RU" smtClean="0"/>
              <a:pPr/>
              <a:t>04.02.2009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264BF-4E93-4A72-8A3F-5E3D6047C2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3123C-8945-49E2-A31F-176C1CCF40E6}" type="datetimeFigureOut">
              <a:rPr lang="ru-RU" smtClean="0"/>
              <a:pPr/>
              <a:t>04.02.2009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264BF-4E93-4A72-8A3F-5E3D6047C2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3123C-8945-49E2-A31F-176C1CCF40E6}" type="datetimeFigureOut">
              <a:rPr lang="ru-RU" smtClean="0"/>
              <a:pPr/>
              <a:t>04.02.2009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264BF-4E93-4A72-8A3F-5E3D6047C2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3123C-8945-49E2-A31F-176C1CCF40E6}" type="datetimeFigureOut">
              <a:rPr lang="ru-RU" smtClean="0"/>
              <a:pPr/>
              <a:t>04.02.2009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264BF-4E93-4A72-8A3F-5E3D6047C2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3123C-8945-49E2-A31F-176C1CCF40E6}" type="datetimeFigureOut">
              <a:rPr lang="ru-RU" smtClean="0"/>
              <a:pPr/>
              <a:t>04.02.2009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264BF-4E93-4A72-8A3F-5E3D6047C2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3123C-8945-49E2-A31F-176C1CCF40E6}" type="datetimeFigureOut">
              <a:rPr lang="ru-RU" smtClean="0"/>
              <a:pPr/>
              <a:t>04.02.2009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264BF-4E93-4A72-8A3F-5E3D6047C2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3123C-8945-49E2-A31F-176C1CCF40E6}" type="datetimeFigureOut">
              <a:rPr lang="ru-RU" smtClean="0"/>
              <a:pPr/>
              <a:t>04.02.2009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264BF-4E93-4A72-8A3F-5E3D6047C2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3123C-8945-49E2-A31F-176C1CCF40E6}" type="datetimeFigureOut">
              <a:rPr lang="ru-RU" smtClean="0"/>
              <a:pPr/>
              <a:t>04.02.2009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264BF-4E93-4A72-8A3F-5E3D6047C2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3123C-8945-49E2-A31F-176C1CCF40E6}" type="datetimeFigureOut">
              <a:rPr lang="ru-RU" smtClean="0"/>
              <a:pPr/>
              <a:t>04.02.2009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264BF-4E93-4A72-8A3F-5E3D6047C2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C3123C-8945-49E2-A31F-176C1CCF40E6}" type="datetimeFigureOut">
              <a:rPr lang="ru-RU" smtClean="0"/>
              <a:pPr/>
              <a:t>04.02.2009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8264BF-4E93-4A72-8A3F-5E3D6047C2F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random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4280524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28728" y="357166"/>
            <a:ext cx="6067640" cy="5214974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InflateTop">
              <a:avLst>
                <a:gd name="adj" fmla="val 0"/>
              </a:avLst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Заседание педагогического</a:t>
            </a:r>
          </a:p>
          <a:p>
            <a:pPr algn="ctr"/>
            <a:r>
              <a:rPr lang="ru-RU" sz="54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Совета на основе</a:t>
            </a:r>
          </a:p>
          <a:p>
            <a:pPr algn="ctr"/>
            <a:r>
              <a:rPr lang="ru-RU" sz="54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докладов от 19 января 2009 года </a:t>
            </a:r>
            <a:endParaRPr lang="ru-RU" sz="54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357298"/>
            <a:ext cx="8229600" cy="2571760"/>
          </a:xfrm>
        </p:spPr>
        <p:txBody>
          <a:bodyPr>
            <a:normAutofit fontScale="90000"/>
          </a:bodyPr>
          <a:lstStyle/>
          <a:p>
            <a:r>
              <a:rPr lang="ru-RU" sz="5400" b="1" i="1" dirty="0" smtClean="0"/>
              <a:t>Условные названия ключевых </a:t>
            </a:r>
            <a:r>
              <a:rPr lang="ru-RU" sz="5400" b="1" i="1" dirty="0" err="1" smtClean="0"/>
              <a:t>кометенций</a:t>
            </a:r>
            <a:r>
              <a:rPr lang="ru-RU" sz="5400" b="1" i="1" dirty="0" smtClean="0"/>
              <a:t>: информационная; коммуникативная; исследовательская; обеспечение качества жизни</a:t>
            </a:r>
            <a:endParaRPr lang="ru-RU" sz="5400" b="1" i="1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Современная модель образования в самом общем виде формируется следующим образом: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4346" y="1857364"/>
            <a:ext cx="9715568" cy="4268799"/>
          </a:xfrm>
        </p:spPr>
        <p:txBody>
          <a:bodyPr>
            <a:noAutofit/>
          </a:bodyPr>
          <a:lstStyle/>
          <a:p>
            <a:r>
              <a:rPr lang="ru-RU" sz="4200" i="1" dirty="0" smtClean="0">
                <a:latin typeface="Arial Narrow" pitchFamily="34" charset="0"/>
              </a:rPr>
              <a:t>Выпускник школы должен не только </a:t>
            </a:r>
          </a:p>
          <a:p>
            <a:pPr>
              <a:buNone/>
            </a:pPr>
            <a:r>
              <a:rPr lang="ru-RU" sz="4200" i="1" dirty="0">
                <a:latin typeface="Arial Narrow" pitchFamily="34" charset="0"/>
              </a:rPr>
              <a:t> </a:t>
            </a:r>
            <a:r>
              <a:rPr lang="ru-RU" sz="4200" i="1" dirty="0" smtClean="0">
                <a:latin typeface="Arial Narrow" pitchFamily="34" charset="0"/>
              </a:rPr>
              <a:t>  знать, но и уметь применять свои знания, быть активным, самостоятельным и толерантным членом общества. При этом его физическое и психическое здоровье должно быть сохранено и по возможности развито.</a:t>
            </a:r>
            <a:endParaRPr lang="ru-RU" sz="4200" i="1" dirty="0">
              <a:latin typeface="Arial Narrow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2428868"/>
            <a:ext cx="7858180" cy="120032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72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Темы докладов:</a:t>
            </a:r>
            <a:endParaRPr lang="ru-RU" sz="7200" b="1" i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64371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b="1" i="1" dirty="0"/>
              <a:t>1.Учебное проектирование и исследовательская деятельность учащихся в условиях профильного обучения –</a:t>
            </a:r>
            <a:r>
              <a:rPr lang="ru-RU" b="1" i="1" u="sng" dirty="0"/>
              <a:t> Ткачева Л.В.</a:t>
            </a:r>
            <a:endParaRPr lang="ru-RU" b="1" i="1" dirty="0"/>
          </a:p>
          <a:p>
            <a:pPr algn="just">
              <a:buNone/>
            </a:pPr>
            <a:r>
              <a:rPr lang="ru-RU" b="1" i="1" dirty="0" smtClean="0"/>
              <a:t>2.Профилирование </a:t>
            </a:r>
            <a:r>
              <a:rPr lang="ru-RU" b="1" i="1" dirty="0"/>
              <a:t>и ЕГЭ. Компетентный подход в преподавании общественных дисциплин  - </a:t>
            </a:r>
            <a:r>
              <a:rPr lang="ru-RU" b="1" i="1" u="sng" dirty="0" err="1"/>
              <a:t>Бранчукова</a:t>
            </a:r>
            <a:r>
              <a:rPr lang="ru-RU" b="1" i="1" u="sng" dirty="0"/>
              <a:t> Н.П.</a:t>
            </a:r>
            <a:endParaRPr lang="ru-RU" b="1" i="1" dirty="0"/>
          </a:p>
          <a:p>
            <a:pPr algn="just">
              <a:buNone/>
            </a:pPr>
            <a:r>
              <a:rPr lang="ru-RU" b="1" i="1" dirty="0" smtClean="0"/>
              <a:t> </a:t>
            </a:r>
            <a:r>
              <a:rPr lang="ru-RU" b="1" i="1" dirty="0"/>
              <a:t>3.Тьюторство  как технология индивидуального сопровождения учащегося в системе предпрофильной подготовки и профильного обучения – </a:t>
            </a:r>
            <a:r>
              <a:rPr lang="ru-RU" b="1" i="1" u="sng" dirty="0" err="1"/>
              <a:t>Тулинская</a:t>
            </a:r>
            <a:r>
              <a:rPr lang="ru-RU" b="1" i="1" u="sng" dirty="0"/>
              <a:t> Т.В.</a:t>
            </a:r>
            <a:endParaRPr lang="ru-RU" b="1" i="1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715436" cy="628654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b="1" i="1" dirty="0"/>
              <a:t>4.Психологическое сопровождение </a:t>
            </a:r>
            <a:r>
              <a:rPr lang="ru-RU" b="1" i="1" dirty="0" err="1"/>
              <a:t>профилизации</a:t>
            </a:r>
            <a:r>
              <a:rPr lang="ru-RU" b="1" i="1" dirty="0"/>
              <a:t>. Реализация учащимся серии различных проб в системах «человек-техника», «человек-природа», «человек-знак», «человек-образ», «человек-человек». Базовая коммуникативная  компетентность: умение эффективно сотрудничать с другими людьми. - </a:t>
            </a:r>
            <a:r>
              <a:rPr lang="ru-RU" b="1" i="1" u="sng" dirty="0"/>
              <a:t>Редька Н.В</a:t>
            </a:r>
            <a:r>
              <a:rPr lang="ru-RU" b="1" i="1" u="sng" dirty="0" smtClean="0"/>
              <a:t>.</a:t>
            </a:r>
          </a:p>
          <a:p>
            <a:pPr algn="just">
              <a:buNone/>
            </a:pPr>
            <a:r>
              <a:rPr lang="ru-RU" b="1" i="1" dirty="0" smtClean="0"/>
              <a:t> </a:t>
            </a:r>
            <a:r>
              <a:rPr lang="ru-RU" b="1" i="1" dirty="0"/>
              <a:t>5.Профильное обучение и проблемы преподавания базовых компетентностей – </a:t>
            </a:r>
            <a:r>
              <a:rPr lang="ru-RU" b="1" i="1" u="sng" dirty="0" err="1"/>
              <a:t>Британ</a:t>
            </a:r>
            <a:r>
              <a:rPr lang="ru-RU" b="1" i="1" u="sng" dirty="0"/>
              <a:t> Н.А</a:t>
            </a:r>
            <a:r>
              <a:rPr lang="ru-RU" b="1" i="1" u="sng" dirty="0" smtClean="0"/>
              <a:t>.</a:t>
            </a:r>
            <a:endParaRPr lang="ru-RU" b="1" i="1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357298"/>
            <a:ext cx="8229600" cy="3297238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6.Предшкольное образование: формирование специальных компетентностей готовности детей к школьному обучению – </a:t>
            </a:r>
            <a:r>
              <a:rPr lang="ru-RU" b="1" i="1" u="sng" dirty="0" err="1" smtClean="0"/>
              <a:t>Панихина</a:t>
            </a:r>
            <a:r>
              <a:rPr lang="ru-RU" b="1" i="1" u="sng" dirty="0" smtClean="0"/>
              <a:t> И.Н.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Цели </a:t>
            </a:r>
            <a:r>
              <a:rPr lang="ru-RU" b="1" i="1" dirty="0" err="1" smtClean="0"/>
              <a:t>предшкольной</a:t>
            </a:r>
            <a:r>
              <a:rPr lang="ru-RU" b="1" i="1" dirty="0" smtClean="0"/>
              <a:t> подготовки детей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Обеспечение возможности единого старта школьного обучения для детей, не посещающих ДОУ</a:t>
            </a:r>
          </a:p>
          <a:p>
            <a:pPr marL="514350" indent="-514350">
              <a:buAutoNum type="arabicPeriod"/>
            </a:pPr>
            <a:r>
              <a:rPr lang="ru-RU" dirty="0" smtClean="0"/>
              <a:t>Формирование готовности детей к школьному обучению.</a:t>
            </a:r>
          </a:p>
          <a:p>
            <a:pPr marL="514350" indent="-514350">
              <a:buAutoNum type="arabicPeriod"/>
            </a:pPr>
            <a:r>
              <a:rPr lang="ru-RU" dirty="0" smtClean="0"/>
              <a:t>Создание условий для развития индивидуальных способностей ребенка.</a:t>
            </a:r>
          </a:p>
          <a:p>
            <a:pPr marL="514350" indent="-514350">
              <a:buAutoNum type="arabicPeriod"/>
            </a:pPr>
            <a:r>
              <a:rPr lang="ru-RU" dirty="0" smtClean="0"/>
              <a:t>Сохранение и укрепление здоровья детей</a:t>
            </a:r>
          </a:p>
          <a:p>
            <a:pPr marL="514350" indent="-514350">
              <a:buAutoNum type="arabicPeriod"/>
            </a:pPr>
            <a:r>
              <a:rPr lang="ru-RU" dirty="0" smtClean="0"/>
              <a:t>Развитие театрально-эстетической культуры детей.</a:t>
            </a:r>
            <a:endParaRPr lang="ru-RU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Задачи образовательного процесса в группе </a:t>
            </a:r>
            <a:r>
              <a:rPr lang="ru-RU" b="1" i="1" dirty="0" err="1" smtClean="0"/>
              <a:t>предшкольной</a:t>
            </a:r>
            <a:r>
              <a:rPr lang="ru-RU" b="1" i="1" dirty="0" smtClean="0"/>
              <a:t> подготовки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Сохранение </a:t>
            </a:r>
            <a:r>
              <a:rPr lang="ru-RU" dirty="0" err="1" smtClean="0"/>
              <a:t>самоценности</a:t>
            </a:r>
            <a:r>
              <a:rPr lang="ru-RU" dirty="0" smtClean="0"/>
              <a:t> дошкольного детства;</a:t>
            </a:r>
          </a:p>
          <a:p>
            <a:r>
              <a:rPr lang="ru-RU" dirty="0" smtClean="0"/>
              <a:t>Комплексность содержания </a:t>
            </a:r>
            <a:r>
              <a:rPr lang="ru-RU" dirty="0" err="1" smtClean="0"/>
              <a:t>предшкольного</a:t>
            </a:r>
            <a:r>
              <a:rPr lang="ru-RU" dirty="0" smtClean="0"/>
              <a:t> образования, его направленность на развитие разных сторон личности ребенка;</a:t>
            </a:r>
          </a:p>
          <a:p>
            <a:r>
              <a:rPr lang="ru-RU" dirty="0" smtClean="0"/>
              <a:t>Преобладание продуктивно-игровой деятельности детей;</a:t>
            </a:r>
          </a:p>
          <a:p>
            <a:r>
              <a:rPr lang="ru-RU" dirty="0" smtClean="0"/>
              <a:t>Выявление, учет и развитие индивидуальных способностей детей;</a:t>
            </a:r>
          </a:p>
          <a:p>
            <a:r>
              <a:rPr lang="ru-RU" dirty="0" smtClean="0"/>
              <a:t>Интеграция общего и дополнительного образования;</a:t>
            </a:r>
          </a:p>
          <a:p>
            <a:r>
              <a:rPr lang="ru-RU" dirty="0" smtClean="0"/>
              <a:t>Сохранение здоровья детей через использование здоровье сберегающие технологии.</a:t>
            </a:r>
            <a:endParaRPr lang="ru-RU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786182" y="5715016"/>
            <a:ext cx="1428760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1,2,3,4 классы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14678" y="4786322"/>
            <a:ext cx="2786082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ОФП, ОВП - ДДТ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857620" y="4071942"/>
            <a:ext cx="1428760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5,6,7 классы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286116" y="2857496"/>
            <a:ext cx="2786082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Волейбол, Зарница, Туризм – ДДТ, ДЮСШ «Юность»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929058" y="2071678"/>
            <a:ext cx="1428760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8,9 классы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357918" y="1214422"/>
            <a:ext cx="2786082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Будущий воин – Патриот, ДДТ, ДЮСШ «Юность»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357554" y="1214422"/>
            <a:ext cx="2786082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Туризм – Патриот, ДДТ, ДЮСШ «Юность»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57158" y="1214422"/>
            <a:ext cx="2786082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Волейбол – Патриот, ДДТ, ДЮСШ «Юность»</a:t>
            </a:r>
            <a:endParaRPr lang="ru-RU" dirty="0"/>
          </a:p>
        </p:txBody>
      </p:sp>
      <p:cxnSp>
        <p:nvCxnSpPr>
          <p:cNvPr id="13" name="Прямая со стрелкой 12"/>
          <p:cNvCxnSpPr>
            <a:stCxn id="3" idx="0"/>
          </p:cNvCxnSpPr>
          <p:nvPr/>
        </p:nvCxnSpPr>
        <p:spPr>
          <a:xfrm rot="5400000" flipH="1" flipV="1">
            <a:off x="4321967" y="5536421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5400000" flipH="1" flipV="1">
            <a:off x="4394199" y="3821115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5400000" flipH="1" flipV="1">
            <a:off x="4465637" y="1892289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10800000">
            <a:off x="3000364" y="1857364"/>
            <a:ext cx="928694" cy="50006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5357818" y="1785926"/>
            <a:ext cx="1928826" cy="50006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472518" cy="6643710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b="1" i="1" dirty="0"/>
              <a:t>7.Базовая компетентность современного человека: информационная ( умение искать, анализировать, преобразовывать, применять информацию для решения проблемы) </a:t>
            </a:r>
            <a:r>
              <a:rPr lang="ru-RU" b="1" i="1" dirty="0" smtClean="0"/>
              <a:t> - </a:t>
            </a:r>
            <a:r>
              <a:rPr lang="ru-RU" b="1" i="1" u="sng" dirty="0" smtClean="0"/>
              <a:t>Щербакова </a:t>
            </a:r>
            <a:r>
              <a:rPr lang="ru-RU" b="1" i="1" u="sng" dirty="0"/>
              <a:t>М.Е.</a:t>
            </a:r>
            <a:endParaRPr lang="ru-RU" b="1" i="1" dirty="0"/>
          </a:p>
          <a:p>
            <a:pPr algn="just">
              <a:buNone/>
            </a:pPr>
            <a:r>
              <a:rPr lang="ru-RU" b="1" i="1" dirty="0" smtClean="0"/>
              <a:t>8.Роль </a:t>
            </a:r>
            <a:r>
              <a:rPr lang="ru-RU" b="1" i="1" dirty="0"/>
              <a:t>дополнительного  образования в формировании базовых компетентностей школьников – </a:t>
            </a:r>
            <a:r>
              <a:rPr lang="ru-RU" b="1" i="1" u="sng" dirty="0"/>
              <a:t>Лысов А.В.</a:t>
            </a:r>
            <a:endParaRPr lang="ru-RU" b="1" i="1" dirty="0"/>
          </a:p>
          <a:p>
            <a:pPr algn="just">
              <a:buNone/>
            </a:pPr>
            <a:r>
              <a:rPr lang="ru-RU" b="1" i="1" dirty="0" smtClean="0"/>
              <a:t>9.Психолого-педагогическая </a:t>
            </a:r>
            <a:r>
              <a:rPr lang="ru-RU" b="1" i="1" dirty="0"/>
              <a:t>диагностика младших школьников. Внедрение подхода «от диагностики к обучению». Диагностика интеллекта учащихся начальных классов (индивидуальная карта развития) –</a:t>
            </a:r>
            <a:r>
              <a:rPr lang="ru-RU" b="1" i="1" u="sng" dirty="0"/>
              <a:t> </a:t>
            </a:r>
            <a:r>
              <a:rPr lang="ru-RU" b="1" i="1" u="sng" dirty="0" err="1"/>
              <a:t>Каргаполова</a:t>
            </a:r>
            <a:r>
              <a:rPr lang="ru-RU" b="1" i="1" u="sng" dirty="0"/>
              <a:t> С.В.</a:t>
            </a:r>
            <a:endParaRPr lang="ru-RU" b="1" i="1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 smtClean="0"/>
              <a:t>Повестка дня: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i="1" dirty="0" smtClean="0"/>
              <a:t>1.О </a:t>
            </a:r>
            <a:r>
              <a:rPr lang="ru-RU" b="1" i="1" dirty="0"/>
              <a:t>выполнении решений педагогического Совета № 4 – Чалая И.Я.</a:t>
            </a:r>
            <a:endParaRPr lang="ru-RU" dirty="0"/>
          </a:p>
          <a:p>
            <a:r>
              <a:rPr lang="ru-RU" dirty="0"/>
              <a:t>            </a:t>
            </a:r>
            <a:r>
              <a:rPr lang="ru-RU" b="1" dirty="0"/>
              <a:t>  2</a:t>
            </a:r>
            <a:r>
              <a:rPr lang="ru-RU" b="1" i="1" dirty="0"/>
              <a:t>.  «Обеспечение вариативности и свободы выбора профиля обучения для субъектов образовательного процесса (учащихся, родителей, педагогов) и формирование базовых компетентностей современного человека: готовности использовать усвоенные знания, умения и способы деятельности в реальной жизни для решения практических задач – в свете современной модели образования, ориентированной на решение проблем инновационного развития экономики на 2009-2012 годы» - </a:t>
            </a:r>
            <a:r>
              <a:rPr lang="ru-RU" b="1" i="1" dirty="0" err="1"/>
              <a:t>Маринченко</a:t>
            </a:r>
            <a:r>
              <a:rPr lang="ru-RU" b="1" i="1" dirty="0"/>
              <a:t> Л.Я.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85728"/>
            <a:ext cx="9144000" cy="6572272"/>
          </a:xfrm>
        </p:spPr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ru-RU" sz="3400" b="1" i="1" dirty="0"/>
              <a:t>3.Итоги второй четверти 2008-2009 учебного года – </a:t>
            </a:r>
            <a:r>
              <a:rPr lang="ru-RU" sz="3400" b="1" i="1" dirty="0" err="1"/>
              <a:t>Маринченко</a:t>
            </a:r>
            <a:r>
              <a:rPr lang="ru-RU" sz="3400" b="1" i="1" dirty="0"/>
              <a:t> Л.Я., Титаренко А.И.</a:t>
            </a:r>
            <a:endParaRPr lang="ru-RU" sz="3400" dirty="0"/>
          </a:p>
          <a:p>
            <a:pPr algn="just">
              <a:buNone/>
            </a:pPr>
            <a:r>
              <a:rPr lang="ru-RU" sz="3400" b="1" i="1" dirty="0"/>
              <a:t>4.Итоги зачетной недели в тестовой форме в 6-9 классах – </a:t>
            </a:r>
            <a:r>
              <a:rPr lang="ru-RU" sz="3400" b="1" i="1" dirty="0" err="1"/>
              <a:t>Маринченко</a:t>
            </a:r>
            <a:r>
              <a:rPr lang="ru-RU" sz="3400" b="1" i="1" dirty="0"/>
              <a:t> Л.Я., </a:t>
            </a:r>
            <a:r>
              <a:rPr lang="ru-RU" sz="3400" b="1" i="1" dirty="0" smtClean="0"/>
              <a:t>Титаренко </a:t>
            </a:r>
            <a:r>
              <a:rPr lang="ru-RU" sz="3400" b="1" i="1" dirty="0"/>
              <a:t>А.И.</a:t>
            </a:r>
            <a:endParaRPr lang="ru-RU" sz="3400" dirty="0"/>
          </a:p>
          <a:p>
            <a:pPr algn="just">
              <a:buNone/>
            </a:pPr>
            <a:r>
              <a:rPr lang="ru-RU" sz="3400" b="1" i="1" dirty="0"/>
              <a:t>5.О ходе реализации обязательств по развитию образования, утвержденных на августовском совещании педагогических работников </a:t>
            </a:r>
            <a:r>
              <a:rPr lang="ru-RU" sz="3400" b="1" i="1" dirty="0" err="1"/>
              <a:t>Абинского</a:t>
            </a:r>
            <a:r>
              <a:rPr lang="ru-RU" sz="3400" b="1" i="1" dirty="0"/>
              <a:t> района 28 августа 2008 года – Титаренко А.И.</a:t>
            </a:r>
            <a:endParaRPr lang="ru-RU" sz="3400" dirty="0"/>
          </a:p>
          <a:p>
            <a:pPr algn="just">
              <a:buNone/>
            </a:pPr>
            <a:r>
              <a:rPr lang="ru-RU" sz="3400" b="1" i="1" dirty="0"/>
              <a:t>6.О ходе реализации и продуктивности реализации Программы развития школы в 2008 году – Чалая И.Я.</a:t>
            </a:r>
            <a:endParaRPr lang="ru-RU" sz="3400" dirty="0"/>
          </a:p>
          <a:p>
            <a:pPr algn="just">
              <a:buNone/>
            </a:pPr>
            <a:r>
              <a:rPr lang="ru-RU" sz="3400" b="1" i="1" dirty="0"/>
              <a:t>7.Осуществление предпрофильной подготовки и профильного обучения в МОУ СОШ </a:t>
            </a:r>
            <a:r>
              <a:rPr lang="ru-RU" sz="3400" b="1" i="1" dirty="0" smtClean="0"/>
              <a:t>№ </a:t>
            </a:r>
            <a:r>
              <a:rPr lang="ru-RU" sz="3400" b="1" i="1" dirty="0"/>
              <a:t>10 в 2008 году – </a:t>
            </a:r>
            <a:r>
              <a:rPr lang="ru-RU" sz="3400" b="1" i="1" dirty="0" err="1"/>
              <a:t>Маринченко</a:t>
            </a:r>
            <a:r>
              <a:rPr lang="ru-RU" sz="3400" b="1" i="1" dirty="0"/>
              <a:t> Л.Я.</a:t>
            </a:r>
            <a:endParaRPr lang="ru-RU" sz="3400" dirty="0"/>
          </a:p>
          <a:p>
            <a:pPr algn="just">
              <a:buNone/>
            </a:pPr>
            <a:r>
              <a:rPr lang="ru-RU" sz="3400" b="1" i="1" dirty="0"/>
              <a:t>8.Подготовка к государственной (итоговой) аттестации выпускников 9 классов МОУ СОШ № 10- в 2008-2009 учебном году – </a:t>
            </a:r>
            <a:r>
              <a:rPr lang="ru-RU" sz="3400" b="1" i="1" dirty="0" err="1"/>
              <a:t>Маринченко</a:t>
            </a:r>
            <a:r>
              <a:rPr lang="ru-RU" sz="3400" b="1" i="1" dirty="0"/>
              <a:t> Л.Я.</a:t>
            </a:r>
            <a:endParaRPr lang="ru-RU" sz="3400" dirty="0"/>
          </a:p>
          <a:p>
            <a:pPr algn="just">
              <a:buNone/>
            </a:pPr>
            <a:r>
              <a:rPr lang="ru-RU" sz="3400" b="1" i="1" dirty="0"/>
              <a:t>9.О реализации координационного плана работы МОУ СОШ № 10 по противодействию незаконному потреблению и обороту наркотических средств среди учащихся «</a:t>
            </a:r>
            <a:r>
              <a:rPr lang="ru-RU" sz="3400" b="1" i="1" dirty="0" err="1"/>
              <a:t>Антинарко</a:t>
            </a:r>
            <a:r>
              <a:rPr lang="ru-RU" sz="3400" b="1" i="1" dirty="0"/>
              <a:t> – в действии!» в 2008-2009 учебном </a:t>
            </a:r>
            <a:r>
              <a:rPr lang="ru-RU" sz="3400" b="1" i="1" dirty="0" smtClean="0"/>
              <a:t>году </a:t>
            </a:r>
            <a:r>
              <a:rPr lang="ru-RU" sz="3400" b="1" i="1" dirty="0"/>
              <a:t>– Вишневская М.В.</a:t>
            </a:r>
            <a:endParaRPr lang="ru-RU" sz="3400" dirty="0"/>
          </a:p>
          <a:p>
            <a:endParaRPr lang="ru-RU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4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5.О ходе реализации обязательств по развитию образования, утвержденных на августовском совещании педагогических работников </a:t>
            </a:r>
            <a:r>
              <a:rPr lang="ru-RU" b="1" i="1" dirty="0" err="1" smtClean="0"/>
              <a:t>Абинского</a:t>
            </a:r>
            <a:r>
              <a:rPr lang="ru-RU" b="1" i="1" dirty="0" smtClean="0"/>
              <a:t> района 28 августа 2008 года – Титаренко А.И.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714348" y="1071546"/>
            <a:ext cx="7351308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Результаты проведения</a:t>
            </a:r>
          </a:p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краевых контрольных работ по алгебре в 9-х классах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28604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Результаты проведения краевых контрольных работ по алгебре в 9-х классах</a:t>
            </a:r>
            <a:endParaRPr lang="ru-RU" sz="2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0"/>
          <a:ext cx="8686800" cy="7143752"/>
        </p:xfrm>
        <a:graphic>
          <a:graphicData uri="http://schemas.openxmlformats.org/drawingml/2006/table">
            <a:tbl>
              <a:tblPr firstRow="1" bandRow="1">
                <a:tableStyleId>{125E5076-3810-47DD-B79F-674D7AD40C01}</a:tableStyleId>
              </a:tblPr>
              <a:tblGrid>
                <a:gridCol w="357190"/>
                <a:gridCol w="1785950"/>
                <a:gridCol w="1090610"/>
                <a:gridCol w="1090610"/>
                <a:gridCol w="1090610"/>
                <a:gridCol w="1090610"/>
                <a:gridCol w="1090610"/>
                <a:gridCol w="1090610"/>
              </a:tblGrid>
              <a:tr h="285752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№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err="1" smtClean="0"/>
                        <a:t>Фамилия,имя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Дата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Оценка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Дата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Оценка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Дата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Оценка </a:t>
                      </a:r>
                      <a:endParaRPr lang="ru-RU" sz="1200" dirty="0"/>
                    </a:p>
                  </a:txBody>
                  <a:tcPr/>
                </a:tc>
              </a:tr>
              <a:tr h="273418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 smtClean="0"/>
                        <a:t>1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Козлов Стас</a:t>
                      </a:r>
                      <a:endParaRPr lang="ru-RU" sz="1200" dirty="0"/>
                    </a:p>
                  </a:txBody>
                  <a:tcPr/>
                </a:tc>
                <a:tc rowSpan="24">
                  <a:txBody>
                    <a:bodyPr/>
                    <a:lstStyle/>
                    <a:p>
                      <a:r>
                        <a:rPr lang="ru-RU" sz="1200" dirty="0" smtClean="0"/>
                        <a:t>        21 октября</a:t>
                      </a:r>
                      <a:r>
                        <a:rPr lang="ru-RU" sz="1200" baseline="0" dirty="0" smtClean="0"/>
                        <a:t> 2008 г.</a:t>
                      </a:r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/>
                </a:tc>
                <a:tc rowSpan="24">
                  <a:txBody>
                    <a:bodyPr/>
                    <a:lstStyle/>
                    <a:p>
                      <a:r>
                        <a:rPr lang="ru-RU" sz="1200" dirty="0" smtClean="0"/>
                        <a:t>11 ноября 2008г</a:t>
                      </a:r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 rowSpan="24">
                  <a:txBody>
                    <a:bodyPr/>
                    <a:lstStyle/>
                    <a:p>
                      <a:r>
                        <a:rPr lang="ru-RU" sz="1200" dirty="0" smtClean="0"/>
                        <a:t>11 декабря 2008г</a:t>
                      </a:r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/>
                </a:tc>
              </a:tr>
              <a:tr h="273418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Медведева </a:t>
                      </a:r>
                      <a:r>
                        <a:rPr lang="ru-RU" sz="1200" baseline="0" dirty="0" smtClean="0"/>
                        <a:t> Настя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5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/>
                </a:tc>
              </a:tr>
              <a:tr h="273418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Шевченко Владимир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/>
                </a:tc>
              </a:tr>
              <a:tr h="273418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Поляков Александр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</a:tr>
              <a:tr h="273418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 smtClean="0"/>
                        <a:t>5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err="1" smtClean="0"/>
                        <a:t>Кондакова</a:t>
                      </a:r>
                      <a:r>
                        <a:rPr lang="ru-RU" sz="1200" dirty="0" smtClean="0"/>
                        <a:t> Мария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5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</a:tr>
              <a:tr h="273418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 smtClean="0"/>
                        <a:t>6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Лопаткин Иван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5</a:t>
                      </a:r>
                      <a:endParaRPr lang="ru-RU" sz="1200" dirty="0"/>
                    </a:p>
                  </a:txBody>
                  <a:tcPr/>
                </a:tc>
              </a:tr>
              <a:tr h="273418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 smtClean="0"/>
                        <a:t>7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err="1" smtClean="0"/>
                        <a:t>Межунц</a:t>
                      </a:r>
                      <a:r>
                        <a:rPr lang="ru-RU" sz="1200" dirty="0" smtClean="0"/>
                        <a:t> </a:t>
                      </a:r>
                      <a:r>
                        <a:rPr lang="ru-RU" sz="1200" dirty="0" err="1" smtClean="0"/>
                        <a:t>Геворг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5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5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5</a:t>
                      </a:r>
                      <a:endParaRPr lang="ru-RU" sz="1200" dirty="0"/>
                    </a:p>
                  </a:txBody>
                  <a:tcPr/>
                </a:tc>
              </a:tr>
              <a:tr h="273418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 smtClean="0"/>
                        <a:t>8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err="1" smtClean="0"/>
                        <a:t>Сифириди</a:t>
                      </a:r>
                      <a:r>
                        <a:rPr lang="ru-RU" sz="1200" dirty="0" smtClean="0"/>
                        <a:t> Кристина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/>
                </a:tc>
              </a:tr>
              <a:tr h="273418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 smtClean="0"/>
                        <a:t>9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err="1" smtClean="0"/>
                        <a:t>Пушечкина</a:t>
                      </a:r>
                      <a:r>
                        <a:rPr lang="ru-RU" sz="1200" dirty="0" smtClean="0"/>
                        <a:t> Светлана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5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/>
                </a:tc>
              </a:tr>
              <a:tr h="273418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 smtClean="0"/>
                        <a:t>10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Шаповалов Александр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5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/>
                </a:tc>
              </a:tr>
              <a:tr h="273418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 smtClean="0"/>
                        <a:t>11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Купреева Наталья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5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5</a:t>
                      </a:r>
                      <a:endParaRPr lang="ru-RU" sz="1200" dirty="0"/>
                    </a:p>
                  </a:txBody>
                  <a:tcPr/>
                </a:tc>
              </a:tr>
              <a:tr h="273418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 smtClean="0"/>
                        <a:t>12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Завьялова</a:t>
                      </a:r>
                      <a:r>
                        <a:rPr lang="ru-RU" sz="1200" baseline="0" dirty="0" smtClean="0"/>
                        <a:t> Кристина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</a:tr>
              <a:tr h="273418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 smtClean="0"/>
                        <a:t>13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Пархоменко Людмила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/>
                </a:tc>
              </a:tr>
              <a:tr h="273418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 smtClean="0"/>
                        <a:t>14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err="1" smtClean="0"/>
                        <a:t>Иглин</a:t>
                      </a:r>
                      <a:r>
                        <a:rPr lang="ru-RU" sz="1200" dirty="0" smtClean="0"/>
                        <a:t> Сергей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/>
                </a:tc>
              </a:tr>
              <a:tr h="273418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 smtClean="0"/>
                        <a:t>15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Зуев Александр</a:t>
                      </a:r>
                      <a:endParaRPr lang="ru-RU" sz="1200" dirty="0"/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</a:tr>
              <a:tr h="273418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 smtClean="0"/>
                        <a:t>16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err="1" smtClean="0"/>
                        <a:t>Скобелькин</a:t>
                      </a:r>
                      <a:r>
                        <a:rPr lang="ru-RU" sz="1200" dirty="0" smtClean="0"/>
                        <a:t> Стас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5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5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5</a:t>
                      </a:r>
                      <a:endParaRPr lang="ru-RU" sz="1200" dirty="0"/>
                    </a:p>
                  </a:txBody>
                  <a:tcPr/>
                </a:tc>
              </a:tr>
              <a:tr h="273418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 smtClean="0"/>
                        <a:t>17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Толкачев Максим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/>
                </a:tc>
              </a:tr>
              <a:tr h="273418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 smtClean="0"/>
                        <a:t>18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err="1" smtClean="0"/>
                        <a:t>Геворгян</a:t>
                      </a:r>
                      <a:r>
                        <a:rPr lang="ru-RU" sz="1200" baseline="0" dirty="0" smtClean="0"/>
                        <a:t> Давид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</a:tr>
              <a:tr h="273418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 smtClean="0"/>
                        <a:t>19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err="1" smtClean="0"/>
                        <a:t>Нищев</a:t>
                      </a:r>
                      <a:r>
                        <a:rPr lang="ru-RU" sz="1200" dirty="0" smtClean="0"/>
                        <a:t> Стас 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/>
                </a:tc>
              </a:tr>
              <a:tr h="273418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 smtClean="0"/>
                        <a:t>20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err="1" smtClean="0"/>
                        <a:t>Хажаньянц</a:t>
                      </a:r>
                      <a:r>
                        <a:rPr lang="ru-RU" sz="1200" baseline="0" dirty="0" smtClean="0"/>
                        <a:t> </a:t>
                      </a:r>
                      <a:r>
                        <a:rPr lang="ru-RU" sz="1200" baseline="0" dirty="0" err="1" smtClean="0"/>
                        <a:t>Арсен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</a:tr>
              <a:tr h="273418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 smtClean="0"/>
                        <a:t>21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Ибрагимов Михаил 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/>
                </a:tc>
              </a:tr>
              <a:tr h="273418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 smtClean="0"/>
                        <a:t>22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Ибрагимов Сергей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/>
                </a:tc>
              </a:tr>
              <a:tr h="273418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 smtClean="0"/>
                        <a:t>23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err="1" smtClean="0"/>
                        <a:t>Себов</a:t>
                      </a:r>
                      <a:r>
                        <a:rPr lang="ru-RU" sz="1200" dirty="0" smtClean="0"/>
                        <a:t> Александр 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</a:tr>
              <a:tr h="273418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 smtClean="0"/>
                        <a:t>24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err="1" smtClean="0"/>
                        <a:t>Стаценко</a:t>
                      </a:r>
                      <a:r>
                        <a:rPr lang="ru-RU" sz="1200" dirty="0" smtClean="0"/>
                        <a:t> Светлана 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 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5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5</a:t>
                      </a:r>
                      <a:endParaRPr lang="ru-RU" sz="1200" dirty="0"/>
                    </a:p>
                  </a:txBody>
                  <a:tcPr/>
                </a:tc>
              </a:tr>
              <a:tr h="273418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 smtClean="0"/>
                        <a:t>25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Ваулина Анастасия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214282" y="0"/>
          <a:ext cx="8686800" cy="7418072"/>
        </p:xfrm>
        <a:graphic>
          <a:graphicData uri="http://schemas.openxmlformats.org/drawingml/2006/table">
            <a:tbl>
              <a:tblPr firstRow="1" bandRow="1">
                <a:tableStyleId>{125E5076-3810-47DD-B79F-674D7AD40C01}</a:tableStyleId>
              </a:tblPr>
              <a:tblGrid>
                <a:gridCol w="357190"/>
                <a:gridCol w="2286016"/>
                <a:gridCol w="590544"/>
                <a:gridCol w="1090610"/>
                <a:gridCol w="1090610"/>
                <a:gridCol w="1090610"/>
                <a:gridCol w="1090610"/>
                <a:gridCol w="1090610"/>
              </a:tblGrid>
              <a:tr h="285752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№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err="1" smtClean="0"/>
                        <a:t>Фамилия,имя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Дата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Оценка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Дата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Оценка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Дата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Оценка </a:t>
                      </a:r>
                      <a:endParaRPr lang="ru-RU" sz="1200" dirty="0"/>
                    </a:p>
                  </a:txBody>
                  <a:tcPr/>
                </a:tc>
              </a:tr>
              <a:tr h="18000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 smtClean="0"/>
                        <a:t>1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Дубровин Евгений</a:t>
                      </a:r>
                      <a:endParaRPr lang="ru-RU" sz="1200" dirty="0"/>
                    </a:p>
                  </a:txBody>
                  <a:tcPr/>
                </a:tc>
                <a:tc rowSpan="24">
                  <a:txBody>
                    <a:bodyPr/>
                    <a:lstStyle/>
                    <a:p>
                      <a:r>
                        <a:rPr lang="ru-RU" sz="1200" dirty="0" smtClean="0"/>
                        <a:t>        21 октября</a:t>
                      </a:r>
                      <a:r>
                        <a:rPr lang="ru-RU" sz="1200" baseline="0" dirty="0" smtClean="0"/>
                        <a:t> 2008 г.</a:t>
                      </a:r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 rowSpan="24">
                  <a:txBody>
                    <a:bodyPr/>
                    <a:lstStyle/>
                    <a:p>
                      <a:r>
                        <a:rPr lang="ru-RU" sz="1200" dirty="0" smtClean="0"/>
                        <a:t>11 ноября 2008г</a:t>
                      </a:r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 rowSpan="24">
                  <a:txBody>
                    <a:bodyPr/>
                    <a:lstStyle/>
                    <a:p>
                      <a:r>
                        <a:rPr lang="ru-RU" sz="1200" dirty="0" smtClean="0"/>
                        <a:t>11 декабря 2008г</a:t>
                      </a:r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</a:tr>
              <a:tr h="18000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err="1" smtClean="0"/>
                        <a:t>Бессмелицина</a:t>
                      </a:r>
                      <a:r>
                        <a:rPr lang="ru-RU" sz="1200" dirty="0" smtClean="0"/>
                        <a:t> Ольга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/>
                </a:tc>
              </a:tr>
              <a:tr h="18000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err="1" smtClean="0"/>
                        <a:t>Лакомов</a:t>
                      </a:r>
                      <a:r>
                        <a:rPr lang="ru-RU" sz="1200" dirty="0" smtClean="0"/>
                        <a:t> Алексей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</a:tr>
              <a:tr h="18000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Вербицкая Наталья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</a:tr>
              <a:tr h="18000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 smtClean="0"/>
                        <a:t>5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Введенская</a:t>
                      </a:r>
                      <a:r>
                        <a:rPr lang="ru-RU" sz="1200" baseline="0" dirty="0" smtClean="0"/>
                        <a:t> Ирина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/>
                </a:tc>
              </a:tr>
              <a:tr h="18000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 smtClean="0"/>
                        <a:t>6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err="1" smtClean="0"/>
                        <a:t>Махтиев</a:t>
                      </a:r>
                      <a:r>
                        <a:rPr lang="ru-RU" sz="1200" dirty="0" smtClean="0"/>
                        <a:t> </a:t>
                      </a:r>
                      <a:r>
                        <a:rPr lang="ru-RU" sz="1200" dirty="0" err="1" smtClean="0"/>
                        <a:t>Мехти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</a:tr>
              <a:tr h="18000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 smtClean="0"/>
                        <a:t>7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Вербицкая Елена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</a:tr>
              <a:tr h="18000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 smtClean="0"/>
                        <a:t>8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err="1" smtClean="0"/>
                        <a:t>Джиоева</a:t>
                      </a:r>
                      <a:r>
                        <a:rPr lang="ru-RU" sz="1200" dirty="0" smtClean="0"/>
                        <a:t> Ангелина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</a:tr>
              <a:tr h="18000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 smtClean="0"/>
                        <a:t>9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Глушко Сергей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</a:tr>
              <a:tr h="18000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 smtClean="0"/>
                        <a:t>10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err="1" smtClean="0"/>
                        <a:t>Качалаева</a:t>
                      </a:r>
                      <a:r>
                        <a:rPr lang="ru-RU" sz="1200" dirty="0" smtClean="0"/>
                        <a:t> Анна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/>
                </a:tc>
              </a:tr>
              <a:tr h="18000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 smtClean="0"/>
                        <a:t>11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err="1" smtClean="0"/>
                        <a:t>Шинкаренко</a:t>
                      </a:r>
                      <a:r>
                        <a:rPr lang="ru-RU" sz="1200" dirty="0" smtClean="0"/>
                        <a:t> Кристина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</a:tr>
              <a:tr h="18000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 smtClean="0"/>
                        <a:t>12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err="1" smtClean="0"/>
                        <a:t>Касихин</a:t>
                      </a:r>
                      <a:r>
                        <a:rPr lang="ru-RU" sz="1200" dirty="0" smtClean="0"/>
                        <a:t> Евгений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</a:tr>
              <a:tr h="18000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 smtClean="0"/>
                        <a:t>13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Минина Надежда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/>
                </a:tc>
              </a:tr>
              <a:tr h="18000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 smtClean="0"/>
                        <a:t>14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err="1" smtClean="0"/>
                        <a:t>Заболотский</a:t>
                      </a:r>
                      <a:r>
                        <a:rPr lang="ru-RU" sz="1200" dirty="0" smtClean="0"/>
                        <a:t> Максим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/>
                </a:tc>
              </a:tr>
              <a:tr h="18000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 smtClean="0"/>
                        <a:t>15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err="1" smtClean="0"/>
                        <a:t>Микаелянц</a:t>
                      </a:r>
                      <a:r>
                        <a:rPr lang="ru-RU" sz="1200" dirty="0" smtClean="0"/>
                        <a:t> Марат</a:t>
                      </a:r>
                      <a:endParaRPr lang="ru-RU" sz="1200" dirty="0"/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</a:tr>
              <a:tr h="18000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 smtClean="0"/>
                        <a:t>16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Коваль Александр 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</a:tr>
              <a:tr h="18000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 smtClean="0"/>
                        <a:t>17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Астафьев Александр 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/>
                </a:tc>
              </a:tr>
              <a:tr h="18000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 smtClean="0"/>
                        <a:t>18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Пащенко Вячеслав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</a:tr>
              <a:tr h="18000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 smtClean="0"/>
                        <a:t>19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Гавриленко Иван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</a:tr>
              <a:tr h="18000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 smtClean="0"/>
                        <a:t>20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err="1" smtClean="0"/>
                        <a:t>Добродей</a:t>
                      </a:r>
                      <a:r>
                        <a:rPr lang="ru-RU" sz="1200" dirty="0" smtClean="0"/>
                        <a:t> Владимир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</a:tr>
              <a:tr h="18000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 smtClean="0"/>
                        <a:t>21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Ниязов Илларион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</a:tr>
              <a:tr h="18000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 smtClean="0"/>
                        <a:t>22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err="1" smtClean="0"/>
                        <a:t>Гузовская</a:t>
                      </a:r>
                      <a:r>
                        <a:rPr lang="ru-RU" sz="1200" dirty="0" smtClean="0"/>
                        <a:t> Наталья 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/>
                </a:tc>
              </a:tr>
              <a:tr h="18000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 smtClean="0"/>
                        <a:t>23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Мороз Нина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smtClean="0"/>
                        <a:t>2</a:t>
                      </a:r>
                      <a:endParaRPr lang="ru-RU" sz="1200" dirty="0"/>
                    </a:p>
                  </a:txBody>
                  <a:tcPr/>
                </a:tc>
              </a:tr>
              <a:tr h="18000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 smtClean="0"/>
                        <a:t>24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err="1" smtClean="0"/>
                        <a:t>Мищинская</a:t>
                      </a:r>
                      <a:r>
                        <a:rPr lang="ru-RU" sz="1200" dirty="0" smtClean="0"/>
                        <a:t> Мария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/>
                </a:tc>
              </a:tr>
              <a:tr h="18000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 smtClean="0"/>
                        <a:t>25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err="1" smtClean="0"/>
                        <a:t>Векшенев</a:t>
                      </a:r>
                      <a:r>
                        <a:rPr lang="ru-RU" sz="1200" dirty="0" smtClean="0"/>
                        <a:t> Сергей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</a:tr>
              <a:tr h="18000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 smtClean="0"/>
                        <a:t>26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Лигачева Кристина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28599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8.Подготовка к государственной (итоговой) аттестации выпускников 9 классов МОУ СОШ № 10- в 2008-2009 учебном году – </a:t>
            </a:r>
            <a:r>
              <a:rPr lang="ru-RU" b="1" i="1" dirty="0" err="1" smtClean="0"/>
              <a:t>Маринченко</a:t>
            </a:r>
            <a:r>
              <a:rPr lang="ru-RU" b="1" i="1" dirty="0" smtClean="0"/>
              <a:t> Л.Я.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496"/>
            <a:ext cx="8229600" cy="1143000"/>
          </a:xfrm>
        </p:spPr>
        <p:txBody>
          <a:bodyPr>
            <a:normAutofit fontScale="90000"/>
            <a:scene3d>
              <a:camera prst="obliqueTopRight"/>
              <a:lightRig rig="threePt" dir="t"/>
            </a:scene3d>
          </a:bodyPr>
          <a:lstStyle/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Предварительный выбор учащимися 9а,б классов</a:t>
            </a:r>
            <a:b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 МОУ СОШ № 10 профильных экзаменов в новой форме </a:t>
            </a:r>
            <a:b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(на 22 декабря 2008 года)</a:t>
            </a:r>
            <a:endParaRPr lang="ru-RU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i="1" dirty="0" smtClean="0"/>
              <a:t>Геометрия </a:t>
            </a:r>
            <a:endParaRPr lang="ru-RU" sz="66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dirty="0" err="1" smtClean="0"/>
              <a:t>Межунц</a:t>
            </a:r>
            <a:r>
              <a:rPr lang="ru-RU" sz="5400" dirty="0" smtClean="0"/>
              <a:t> </a:t>
            </a:r>
          </a:p>
          <a:p>
            <a:r>
              <a:rPr lang="ru-RU" sz="5400" dirty="0" err="1" smtClean="0"/>
              <a:t>Скобелькин</a:t>
            </a:r>
            <a:endParaRPr lang="ru-RU" sz="5400" dirty="0" smtClean="0"/>
          </a:p>
          <a:p>
            <a:r>
              <a:rPr lang="ru-RU" sz="5400" dirty="0" err="1" smtClean="0"/>
              <a:t>Стаценко</a:t>
            </a:r>
            <a:r>
              <a:rPr lang="ru-RU" sz="5400" dirty="0" smtClean="0"/>
              <a:t> </a:t>
            </a:r>
            <a:endParaRPr lang="ru-RU" sz="54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600" b="1" i="1" dirty="0" smtClean="0"/>
              <a:t>Физика </a:t>
            </a:r>
            <a:endParaRPr lang="ru-RU" sz="66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43306" y="1214422"/>
            <a:ext cx="5043494" cy="5643578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Медведева </a:t>
            </a:r>
          </a:p>
          <a:p>
            <a:r>
              <a:rPr lang="ru-RU" dirty="0" err="1" smtClean="0"/>
              <a:t>Межунц</a:t>
            </a:r>
            <a:endParaRPr lang="ru-RU" dirty="0" smtClean="0"/>
          </a:p>
          <a:p>
            <a:r>
              <a:rPr lang="ru-RU" dirty="0" err="1" smtClean="0"/>
              <a:t>Скобелькин</a:t>
            </a:r>
            <a:endParaRPr lang="ru-RU" dirty="0" smtClean="0"/>
          </a:p>
          <a:p>
            <a:r>
              <a:rPr lang="ru-RU" dirty="0" err="1" smtClean="0"/>
              <a:t>Стаценко</a:t>
            </a:r>
            <a:r>
              <a:rPr lang="ru-RU" dirty="0" smtClean="0"/>
              <a:t> </a:t>
            </a:r>
          </a:p>
          <a:p>
            <a:r>
              <a:rPr lang="ru-RU" dirty="0" smtClean="0"/>
              <a:t>Астафьев</a:t>
            </a:r>
          </a:p>
          <a:p>
            <a:r>
              <a:rPr lang="ru-RU" dirty="0" smtClean="0"/>
              <a:t>Введенская </a:t>
            </a:r>
          </a:p>
          <a:p>
            <a:r>
              <a:rPr lang="ru-RU" dirty="0" err="1" smtClean="0"/>
              <a:t>Гузовская</a:t>
            </a:r>
            <a:r>
              <a:rPr lang="ru-RU" dirty="0" smtClean="0"/>
              <a:t> </a:t>
            </a:r>
          </a:p>
          <a:p>
            <a:r>
              <a:rPr lang="ru-RU" dirty="0" err="1" smtClean="0"/>
              <a:t>Добродей</a:t>
            </a:r>
            <a:endParaRPr lang="ru-RU" dirty="0" smtClean="0"/>
          </a:p>
          <a:p>
            <a:r>
              <a:rPr lang="ru-RU" dirty="0" smtClean="0"/>
              <a:t>Дубровин </a:t>
            </a:r>
          </a:p>
          <a:p>
            <a:r>
              <a:rPr lang="ru-RU" dirty="0" err="1" smtClean="0"/>
              <a:t>Касихин</a:t>
            </a:r>
            <a:r>
              <a:rPr lang="ru-RU" dirty="0" smtClean="0"/>
              <a:t> </a:t>
            </a:r>
          </a:p>
          <a:p>
            <a:r>
              <a:rPr lang="ru-RU" dirty="0" err="1" smtClean="0"/>
              <a:t>Качалаева</a:t>
            </a:r>
            <a:endParaRPr lang="ru-RU" dirty="0" smtClean="0"/>
          </a:p>
          <a:p>
            <a:r>
              <a:rPr lang="ru-RU" dirty="0" smtClean="0"/>
              <a:t>Минина </a:t>
            </a:r>
          </a:p>
          <a:p>
            <a:r>
              <a:rPr lang="ru-RU" dirty="0" err="1" smtClean="0"/>
              <a:t>Шинкаренко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i="1" dirty="0" smtClean="0"/>
              <a:t>Химия </a:t>
            </a:r>
            <a:endParaRPr lang="ru-RU" sz="66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 err="1" smtClean="0"/>
              <a:t>Кондакова</a:t>
            </a:r>
            <a:r>
              <a:rPr lang="ru-RU" sz="4800" dirty="0" smtClean="0"/>
              <a:t> </a:t>
            </a:r>
          </a:p>
          <a:p>
            <a:r>
              <a:rPr lang="ru-RU" sz="4800" dirty="0" smtClean="0"/>
              <a:t>Купреева </a:t>
            </a:r>
          </a:p>
          <a:p>
            <a:r>
              <a:rPr lang="ru-RU" sz="4800" dirty="0" err="1" smtClean="0"/>
              <a:t>Пушечкина</a:t>
            </a:r>
            <a:r>
              <a:rPr lang="ru-RU" sz="4800" dirty="0" smtClean="0"/>
              <a:t> </a:t>
            </a:r>
          </a:p>
          <a:p>
            <a:r>
              <a:rPr lang="ru-RU" sz="4800" dirty="0" err="1" smtClean="0"/>
              <a:t>Хажаньянц</a:t>
            </a:r>
            <a:r>
              <a:rPr lang="ru-RU" sz="4800" dirty="0" smtClean="0"/>
              <a:t> </a:t>
            </a:r>
            <a:endParaRPr lang="ru-RU" sz="48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928670"/>
            <a:ext cx="8229600" cy="2714644"/>
          </a:xfrm>
        </p:spPr>
        <p:txBody>
          <a:bodyPr>
            <a:normAutofit/>
          </a:bodyPr>
          <a:lstStyle/>
          <a:p>
            <a:r>
              <a:rPr lang="ru-RU" sz="5400" b="1" i="1" dirty="0" smtClean="0"/>
              <a:t>Приоритетный национальный проект «Образование» (ПНПО</a:t>
            </a:r>
            <a:r>
              <a:rPr lang="ru-RU" dirty="0" smtClean="0"/>
              <a:t>)</a:t>
            </a:r>
            <a:endParaRPr lang="ru-RU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i="1" dirty="0" smtClean="0"/>
              <a:t>Биология </a:t>
            </a:r>
            <a:endParaRPr lang="ru-RU" sz="66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err="1" smtClean="0"/>
              <a:t>Кондакова</a:t>
            </a:r>
            <a:r>
              <a:rPr lang="ru-RU" sz="4400" dirty="0" smtClean="0"/>
              <a:t> </a:t>
            </a:r>
          </a:p>
          <a:p>
            <a:r>
              <a:rPr lang="ru-RU" sz="4400" dirty="0" smtClean="0"/>
              <a:t>Купреева </a:t>
            </a:r>
          </a:p>
          <a:p>
            <a:r>
              <a:rPr lang="ru-RU" sz="4400" dirty="0" smtClean="0"/>
              <a:t>Медведева </a:t>
            </a:r>
          </a:p>
          <a:p>
            <a:r>
              <a:rPr lang="ru-RU" sz="4400" dirty="0" err="1" smtClean="0"/>
              <a:t>Пушечкина</a:t>
            </a:r>
            <a:r>
              <a:rPr lang="ru-RU" sz="4400" dirty="0" smtClean="0"/>
              <a:t> </a:t>
            </a:r>
          </a:p>
          <a:p>
            <a:r>
              <a:rPr lang="ru-RU" sz="4400" dirty="0" err="1" smtClean="0"/>
              <a:t>Хажаньянц</a:t>
            </a:r>
            <a:r>
              <a:rPr lang="ru-RU" sz="4400" dirty="0" smtClean="0"/>
              <a:t> </a:t>
            </a:r>
            <a:endParaRPr lang="ru-RU" sz="44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i="1" dirty="0" smtClean="0"/>
              <a:t>География </a:t>
            </a:r>
            <a:endParaRPr lang="ru-RU" sz="66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4400" dirty="0" smtClean="0"/>
              <a:t>Ваулина </a:t>
            </a:r>
          </a:p>
          <a:p>
            <a:r>
              <a:rPr lang="ru-RU" sz="4400" dirty="0" smtClean="0"/>
              <a:t>Лопаткин</a:t>
            </a:r>
          </a:p>
          <a:p>
            <a:r>
              <a:rPr lang="ru-RU" sz="4400" dirty="0" smtClean="0"/>
              <a:t>Введенская </a:t>
            </a:r>
          </a:p>
          <a:p>
            <a:r>
              <a:rPr lang="ru-RU" sz="4400" dirty="0" err="1" smtClean="0"/>
              <a:t>Гузовская</a:t>
            </a:r>
            <a:r>
              <a:rPr lang="ru-RU" sz="4400" dirty="0" smtClean="0"/>
              <a:t> </a:t>
            </a:r>
          </a:p>
          <a:p>
            <a:r>
              <a:rPr lang="ru-RU" sz="4400" dirty="0" err="1" smtClean="0"/>
              <a:t>Касихин</a:t>
            </a:r>
            <a:endParaRPr lang="ru-RU" sz="4400" dirty="0" smtClean="0"/>
          </a:p>
          <a:p>
            <a:r>
              <a:rPr lang="ru-RU" sz="4400" dirty="0" err="1" smtClean="0"/>
              <a:t>Махтиев</a:t>
            </a:r>
            <a:r>
              <a:rPr lang="ru-RU" sz="4400" dirty="0" smtClean="0"/>
              <a:t> </a:t>
            </a:r>
            <a:endParaRPr lang="ru-RU" sz="44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i="1" dirty="0" smtClean="0"/>
              <a:t>История </a:t>
            </a:r>
            <a:endParaRPr lang="ru-RU" sz="66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Ибрагимов </a:t>
            </a:r>
          </a:p>
          <a:p>
            <a:r>
              <a:rPr lang="ru-RU" sz="4800" dirty="0" smtClean="0"/>
              <a:t>Козлов </a:t>
            </a:r>
          </a:p>
          <a:p>
            <a:r>
              <a:rPr lang="ru-RU" sz="4800" dirty="0" smtClean="0"/>
              <a:t>Пархоменко </a:t>
            </a:r>
          </a:p>
          <a:p>
            <a:r>
              <a:rPr lang="ru-RU" sz="4800" dirty="0" smtClean="0"/>
              <a:t>Шаповалов </a:t>
            </a:r>
          </a:p>
          <a:p>
            <a:r>
              <a:rPr lang="ru-RU" sz="4800" dirty="0" err="1" smtClean="0"/>
              <a:t>Мищинская</a:t>
            </a:r>
            <a:r>
              <a:rPr lang="ru-RU" sz="4800" dirty="0" smtClean="0"/>
              <a:t> </a:t>
            </a:r>
            <a:endParaRPr lang="ru-RU" sz="48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i="1" dirty="0" smtClean="0"/>
              <a:t>Обществознание </a:t>
            </a:r>
            <a:endParaRPr lang="ru-RU" sz="66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08" y="1600200"/>
            <a:ext cx="6543692" cy="4900634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Ибрагимов </a:t>
            </a:r>
          </a:p>
          <a:p>
            <a:r>
              <a:rPr lang="ru-RU" dirty="0" smtClean="0"/>
              <a:t>Козлов </a:t>
            </a:r>
          </a:p>
          <a:p>
            <a:r>
              <a:rPr lang="ru-RU" dirty="0" smtClean="0"/>
              <a:t>Лопаткин</a:t>
            </a:r>
          </a:p>
          <a:p>
            <a:r>
              <a:rPr lang="ru-RU" dirty="0" smtClean="0"/>
              <a:t>Пархоменко </a:t>
            </a:r>
          </a:p>
          <a:p>
            <a:r>
              <a:rPr lang="ru-RU" dirty="0" err="1" smtClean="0"/>
              <a:t>Сифириди</a:t>
            </a:r>
            <a:endParaRPr lang="ru-RU" dirty="0" smtClean="0"/>
          </a:p>
          <a:p>
            <a:r>
              <a:rPr lang="ru-RU" dirty="0" smtClean="0"/>
              <a:t>Астафьев</a:t>
            </a:r>
          </a:p>
          <a:p>
            <a:r>
              <a:rPr lang="ru-RU" dirty="0" err="1" smtClean="0"/>
              <a:t>Добродей</a:t>
            </a:r>
            <a:endParaRPr lang="ru-RU" dirty="0" smtClean="0"/>
          </a:p>
          <a:p>
            <a:r>
              <a:rPr lang="ru-RU" dirty="0" err="1" smtClean="0"/>
              <a:t>Качалаева</a:t>
            </a:r>
            <a:r>
              <a:rPr lang="ru-RU" dirty="0" smtClean="0"/>
              <a:t> </a:t>
            </a:r>
          </a:p>
          <a:p>
            <a:r>
              <a:rPr lang="ru-RU" dirty="0" smtClean="0"/>
              <a:t>Минина </a:t>
            </a:r>
          </a:p>
          <a:p>
            <a:r>
              <a:rPr lang="ru-RU" dirty="0" err="1" smtClean="0"/>
              <a:t>Мищинская</a:t>
            </a:r>
            <a:r>
              <a:rPr lang="ru-RU" dirty="0" smtClean="0"/>
              <a:t> </a:t>
            </a:r>
          </a:p>
          <a:p>
            <a:r>
              <a:rPr lang="ru-RU" dirty="0" err="1" smtClean="0"/>
              <a:t>Шинкаренко</a:t>
            </a:r>
            <a:endParaRPr lang="ru-RU" dirty="0" smtClean="0"/>
          </a:p>
          <a:p>
            <a:r>
              <a:rPr lang="ru-RU" dirty="0" smtClean="0"/>
              <a:t>Ваулина </a:t>
            </a:r>
            <a:endParaRPr lang="ru-RU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500174"/>
            <a:ext cx="8229600" cy="3082924"/>
          </a:xfrm>
        </p:spPr>
        <p:txBody>
          <a:bodyPr>
            <a:normAutofit fontScale="90000"/>
          </a:bodyPr>
          <a:lstStyle/>
          <a:p>
            <a:r>
              <a:rPr lang="ru-RU" sz="6000" b="1" i="1" dirty="0" smtClean="0"/>
              <a:t>Предварительный выбор учащимися 9а,б классов МОУ СОШ № 10 профильных экзаменов в традиционной форме (на 22 декабря 2008г)</a:t>
            </a:r>
            <a:endParaRPr lang="ru-RU" sz="6000" b="1" i="1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b="1" i="1" dirty="0" smtClean="0"/>
              <a:t>Предварительный выбор учащимися 9а,б классов МОУ СОШ № 10 профильных экзаменов в традиционной форме (на 22 декабря 2008г)</a:t>
            </a: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2285992"/>
          <a:ext cx="8286808" cy="2500330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2071702"/>
                <a:gridCol w="2071702"/>
                <a:gridCol w="2071702"/>
                <a:gridCol w="2071702"/>
              </a:tblGrid>
              <a:tr h="586488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Физкультура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ОБЖ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Литература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Черчение </a:t>
                      </a:r>
                      <a:endParaRPr lang="ru-RU" sz="2400" dirty="0"/>
                    </a:p>
                  </a:txBody>
                  <a:tcPr/>
                </a:tc>
              </a:tr>
              <a:tr h="1913842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1. Толкачев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2400" dirty="0" err="1" smtClean="0"/>
                        <a:t>Сифириди</a:t>
                      </a:r>
                      <a:endParaRPr lang="ru-RU" sz="2400" dirty="0" smtClean="0"/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400" dirty="0" smtClean="0"/>
                        <a:t>Толкачев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2400" dirty="0" smtClean="0"/>
                        <a:t>Шаповалов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2400" dirty="0" smtClean="0"/>
                        <a:t>Дубровин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1. </a:t>
                      </a:r>
                      <a:r>
                        <a:rPr lang="ru-RU" sz="2400" dirty="0" err="1" smtClean="0"/>
                        <a:t>Махтиев</a:t>
                      </a:r>
                      <a:r>
                        <a:rPr lang="ru-RU" sz="2400" dirty="0" smtClean="0"/>
                        <a:t> 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40312"/>
          </a:xfrm>
        </p:spPr>
        <p:txBody>
          <a:bodyPr>
            <a:normAutofit/>
          </a:bodyPr>
          <a:lstStyle/>
          <a:p>
            <a:r>
              <a:rPr lang="ru-RU" sz="5400" b="1" i="1" dirty="0" smtClean="0"/>
              <a:t>Региональный комплексный проект модернизации образования (РКПМО)</a:t>
            </a:r>
            <a:endParaRPr lang="ru-RU" sz="5400" b="1" i="1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92867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sz="5400" b="1" i="1" dirty="0" smtClean="0"/>
              <a:t>Новыми составляющими современного качества образования являются:</a:t>
            </a:r>
            <a:endParaRPr lang="ru-RU" sz="5400" b="1" i="1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28596" y="2571744"/>
            <a:ext cx="8229600" cy="4525963"/>
          </a:xfrm>
        </p:spPr>
        <p:txBody>
          <a:bodyPr/>
          <a:lstStyle/>
          <a:p>
            <a:r>
              <a:rPr lang="ru-RU" dirty="0" smtClean="0"/>
              <a:t>Владение информационными технологиями</a:t>
            </a:r>
          </a:p>
          <a:p>
            <a:r>
              <a:rPr lang="ru-RU" dirty="0" smtClean="0"/>
              <a:t>Умение заботиться о своем здоровье</a:t>
            </a:r>
          </a:p>
          <a:p>
            <a:r>
              <a:rPr lang="ru-RU" dirty="0" smtClean="0"/>
              <a:t>Вступать в коммуникацию</a:t>
            </a:r>
          </a:p>
          <a:p>
            <a:r>
              <a:rPr lang="ru-RU" dirty="0" smtClean="0"/>
              <a:t>Решать практические задачи, составлять проекты.</a:t>
            </a:r>
            <a:endParaRPr lang="ru-RU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Базовые компетентности современного человека: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200000"/>
              </a:lnSpc>
            </a:pPr>
            <a:r>
              <a:rPr lang="ru-RU" sz="4000" dirty="0" smtClean="0"/>
              <a:t>Информационная </a:t>
            </a:r>
          </a:p>
          <a:p>
            <a:pPr>
              <a:lnSpc>
                <a:spcPct val="200000"/>
              </a:lnSpc>
            </a:pPr>
            <a:r>
              <a:rPr lang="ru-RU" sz="4000" dirty="0" smtClean="0"/>
              <a:t>Коммуникативная </a:t>
            </a:r>
          </a:p>
          <a:p>
            <a:pPr>
              <a:lnSpc>
                <a:spcPct val="200000"/>
              </a:lnSpc>
            </a:pPr>
            <a:r>
              <a:rPr lang="ru-RU" sz="4000" dirty="0" smtClean="0"/>
              <a:t>Самоорганизация </a:t>
            </a:r>
          </a:p>
          <a:p>
            <a:pPr>
              <a:lnSpc>
                <a:spcPct val="200000"/>
              </a:lnSpc>
            </a:pPr>
            <a:r>
              <a:rPr lang="ru-RU" sz="4000" dirty="0" smtClean="0"/>
              <a:t>Самообразование </a:t>
            </a:r>
            <a:endParaRPr lang="ru-RU" sz="40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736"/>
            <a:ext cx="8229600" cy="2643198"/>
          </a:xfrm>
        </p:spPr>
        <p:txBody>
          <a:bodyPr>
            <a:normAutofit/>
          </a:bodyPr>
          <a:lstStyle/>
          <a:p>
            <a:r>
              <a:rPr lang="ru-RU" sz="5400" b="1" i="1" dirty="0" smtClean="0"/>
              <a:t>Индивидуальные образовательные траектории (ИОТ)</a:t>
            </a:r>
            <a:endParaRPr lang="ru-RU" sz="5400" b="1" i="1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500174"/>
            <a:ext cx="8229600" cy="2928958"/>
          </a:xfrm>
        </p:spPr>
        <p:txBody>
          <a:bodyPr>
            <a:normAutofit fontScale="90000"/>
          </a:bodyPr>
          <a:lstStyle/>
          <a:p>
            <a:r>
              <a:rPr lang="ru-RU" sz="5400" b="1" i="1" u="sng" dirty="0" smtClean="0"/>
              <a:t>Компетенции </a:t>
            </a:r>
            <a:r>
              <a:rPr lang="ru-RU" sz="5400" b="1" i="1" dirty="0" smtClean="0"/>
              <a:t>– это комплексы умений и знаний, относящихся к определенной сфере практической деятельности человека.</a:t>
            </a:r>
            <a:endParaRPr lang="ru-RU" sz="5400" b="1" i="1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714488"/>
            <a:ext cx="8229600" cy="3786214"/>
          </a:xfrm>
        </p:spPr>
        <p:txBody>
          <a:bodyPr>
            <a:normAutofit/>
          </a:bodyPr>
          <a:lstStyle/>
          <a:p>
            <a:r>
              <a:rPr lang="ru-RU" sz="5400" b="1" i="1" dirty="0" smtClean="0"/>
              <a:t>Ключевые компетенции – это прагматические комплексы умений – знаний.</a:t>
            </a:r>
            <a:endParaRPr lang="ru-RU" sz="5400" b="1" i="1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495</TotalTime>
  <Words>1235</Words>
  <Application>Microsoft Office PowerPoint</Application>
  <PresentationFormat>Экран (4:3)</PresentationFormat>
  <Paragraphs>410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 </vt:lpstr>
      <vt:lpstr>Повестка дня: </vt:lpstr>
      <vt:lpstr>Приоритетный национальный проект «Образование» (ПНПО)</vt:lpstr>
      <vt:lpstr>Региональный комплексный проект модернизации образования (РКПМО)</vt:lpstr>
      <vt:lpstr>Новыми составляющими современного качества образования являются:</vt:lpstr>
      <vt:lpstr>Базовые компетентности современного человека:</vt:lpstr>
      <vt:lpstr>Индивидуальные образовательные траектории (ИОТ)</vt:lpstr>
      <vt:lpstr>Компетенции – это комплексы умений и знаний, относящихся к определенной сфере практической деятельности человека.</vt:lpstr>
      <vt:lpstr>Ключевые компетенции – это прагматические комплексы умений – знаний.</vt:lpstr>
      <vt:lpstr>Условные названия ключевых кометенций: информационная; коммуникативная; исследовательская; обеспечение качества жизни</vt:lpstr>
      <vt:lpstr>Современная модель образования в самом общем виде формируется следующим образом:</vt:lpstr>
      <vt:lpstr>Слайд 12</vt:lpstr>
      <vt:lpstr>Слайд 13</vt:lpstr>
      <vt:lpstr>Слайд 14</vt:lpstr>
      <vt:lpstr>6.Предшкольное образование: формирование специальных компетентностей готовности детей к школьному обучению – Панихина И.Н. </vt:lpstr>
      <vt:lpstr>Цели предшкольной подготовки детей</vt:lpstr>
      <vt:lpstr>Задачи образовательного процесса в группе предшкольной подготовки</vt:lpstr>
      <vt:lpstr>Слайд 18</vt:lpstr>
      <vt:lpstr>Слайд 19</vt:lpstr>
      <vt:lpstr>Слайд 20</vt:lpstr>
      <vt:lpstr>5.О ходе реализации обязательств по развитию образования, утвержденных на августовском совещании педагогических работников Абинского района 28 августа 2008 года – Титаренко А.И. </vt:lpstr>
      <vt:lpstr>Слайд 22</vt:lpstr>
      <vt:lpstr>Результаты проведения краевых контрольных работ по алгебре в 9-х классах</vt:lpstr>
      <vt:lpstr>Слайд 24</vt:lpstr>
      <vt:lpstr>8.Подготовка к государственной (итоговой) аттестации выпускников 9 классов МОУ СОШ № 10- в 2008-2009 учебном году – Маринченко Л.Я. </vt:lpstr>
      <vt:lpstr>Предварительный выбор учащимися 9а,б классов  МОУ СОШ № 10 профильных экзаменов в новой форме  (на 22 декабря 2008 года)</vt:lpstr>
      <vt:lpstr>Геометрия </vt:lpstr>
      <vt:lpstr>Физика </vt:lpstr>
      <vt:lpstr>Химия </vt:lpstr>
      <vt:lpstr>Биология </vt:lpstr>
      <vt:lpstr>География </vt:lpstr>
      <vt:lpstr>История </vt:lpstr>
      <vt:lpstr>Обществознание </vt:lpstr>
      <vt:lpstr>Предварительный выбор учащимися 9а,б классов МОУ СОШ № 10 профильных экзаменов в традиционной форме (на 22 декабря 2008г)</vt:lpstr>
      <vt:lpstr>Предварительный выбор учащимися 9а,б классов МОУ СОШ № 10 профильных экзаменов в традиционной форме (на 22 декабря 2008г)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сош 10</dc:creator>
  <cp:lastModifiedBy>USER</cp:lastModifiedBy>
  <cp:revision>41</cp:revision>
  <dcterms:created xsi:type="dcterms:W3CDTF">2009-01-13T08:55:13Z</dcterms:created>
  <dcterms:modified xsi:type="dcterms:W3CDTF">2009-02-04T07:02:02Z</dcterms:modified>
</cp:coreProperties>
</file>